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56" r:id="rId2"/>
    <p:sldId id="281" r:id="rId3"/>
    <p:sldId id="257" r:id="rId4"/>
    <p:sldId id="258" r:id="rId5"/>
    <p:sldId id="259" r:id="rId6"/>
    <p:sldId id="260" r:id="rId7"/>
    <p:sldId id="261" r:id="rId8"/>
    <p:sldId id="262" r:id="rId9"/>
    <p:sldId id="28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58" d="100"/>
          <a:sy n="158" d="100"/>
        </p:scale>
        <p:origin x="-27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82E521-9ACF-7D47-8721-E40E142A10DE}" type="datetimeFigureOut">
              <a:rPr kumimoji="1" lang="zh-CN" altLang="en-US" smtClean="0"/>
              <a:t>12/15/16</a:t>
            </a:fld>
            <a:endParaRPr kumimoji="1"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08E2D26-4465-2541-B878-EE7CD3D29DBB}" type="slidenum">
              <a:rPr kumimoji="1" lang="zh-CN" altLang="en-US" smtClean="0"/>
              <a:t>‹#›</a:t>
            </a:fld>
            <a:endParaRPr kumimoji="1" lang="zh-CN" altLang="en-US"/>
          </a:p>
        </p:txBody>
      </p:sp>
    </p:spTree>
    <p:extLst>
      <p:ext uri="{BB962C8B-B14F-4D97-AF65-F5344CB8AC3E}">
        <p14:creationId xmlns:p14="http://schemas.microsoft.com/office/powerpoint/2010/main" val="159568216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Hi, everyone, my</a:t>
            </a:r>
            <a:r>
              <a:rPr lang="en-US" altLang="zh-CN" sz="1200" kern="1200" baseline="0" dirty="0" smtClean="0">
                <a:solidFill>
                  <a:schemeClr val="tx1"/>
                </a:solidFill>
                <a:effectLst/>
                <a:latin typeface="+mn-lt"/>
                <a:ea typeface="+mn-ea"/>
                <a:cs typeface="+mn-cs"/>
              </a:rPr>
              <a:t> topic is </a:t>
            </a:r>
            <a:r>
              <a:rPr lang="en-US" altLang="zh-CN" sz="1200" kern="1200" baseline="0" dirty="0" err="1" smtClean="0">
                <a:solidFill>
                  <a:schemeClr val="tx1"/>
                </a:solidFill>
                <a:effectLst/>
                <a:latin typeface="+mn-lt"/>
                <a:ea typeface="+mn-ea"/>
                <a:cs typeface="+mn-cs"/>
              </a:rPr>
              <a:t>blockchain</a:t>
            </a:r>
            <a:r>
              <a:rPr lang="en-US" altLang="zh-CN" sz="1200" kern="1200" baseline="0" dirty="0" smtClean="0">
                <a:solidFill>
                  <a:schemeClr val="tx1"/>
                </a:solidFill>
                <a:effectLst/>
                <a:latin typeface="+mn-lt"/>
                <a:ea typeface="+mn-ea"/>
                <a:cs typeface="+mn-cs"/>
              </a:rPr>
              <a:t>. You might have heard of </a:t>
            </a:r>
            <a:r>
              <a:rPr lang="en-US" altLang="zh-CN" sz="1200" kern="1200" baseline="0" dirty="0" err="1" smtClean="0">
                <a:solidFill>
                  <a:schemeClr val="tx1"/>
                </a:solidFill>
                <a:effectLst/>
                <a:latin typeface="+mn-lt"/>
                <a:ea typeface="+mn-ea"/>
                <a:cs typeface="+mn-cs"/>
              </a:rPr>
              <a:t>bitcoin</a:t>
            </a:r>
            <a:r>
              <a:rPr lang="en-US" altLang="zh-CN" sz="1200" kern="1200" baseline="0" dirty="0" smtClean="0">
                <a:solidFill>
                  <a:schemeClr val="tx1"/>
                </a:solidFill>
                <a:effectLst/>
                <a:latin typeface="+mn-lt"/>
                <a:ea typeface="+mn-ea"/>
                <a:cs typeface="+mn-cs"/>
              </a:rPr>
              <a:t> before, </a:t>
            </a:r>
            <a:r>
              <a:rPr lang="en-US" altLang="zh-CN" sz="1200" kern="1200" baseline="0" dirty="0" err="1" smtClean="0">
                <a:solidFill>
                  <a:schemeClr val="tx1"/>
                </a:solidFill>
                <a:effectLst/>
                <a:latin typeface="+mn-lt"/>
                <a:ea typeface="+mn-ea"/>
                <a:cs typeface="+mn-cs"/>
              </a:rPr>
              <a:t>blockchain</a:t>
            </a:r>
            <a:r>
              <a:rPr lang="en-US" altLang="zh-CN" sz="1200" kern="1200" baseline="0" dirty="0" smtClean="0">
                <a:solidFill>
                  <a:schemeClr val="tx1"/>
                </a:solidFill>
                <a:effectLst/>
                <a:latin typeface="+mn-lt"/>
                <a:ea typeface="+mn-ea"/>
                <a:cs typeface="+mn-cs"/>
              </a:rPr>
              <a:t> is the core component of </a:t>
            </a:r>
            <a:r>
              <a:rPr lang="en-US" altLang="zh-CN" sz="1200" kern="1200" baseline="0" dirty="0" err="1" smtClean="0">
                <a:solidFill>
                  <a:schemeClr val="tx1"/>
                </a:solidFill>
                <a:effectLst/>
                <a:latin typeface="+mn-lt"/>
                <a:ea typeface="+mn-ea"/>
                <a:cs typeface="+mn-cs"/>
              </a:rPr>
              <a:t>bitcoin</a:t>
            </a:r>
            <a:r>
              <a:rPr lang="en-US" altLang="zh-CN" sz="1200" kern="1200" baseline="0" dirty="0" smtClean="0">
                <a:solidFill>
                  <a:schemeClr val="tx1"/>
                </a:solidFill>
                <a:effectLst/>
                <a:latin typeface="+mn-lt"/>
                <a:ea typeface="+mn-ea"/>
                <a:cs typeface="+mn-cs"/>
              </a:rPr>
              <a:t>. Most of my examples in this presentation use </a:t>
            </a:r>
            <a:r>
              <a:rPr lang="en-US" altLang="zh-CN" sz="1200" kern="1200" baseline="0" dirty="0" err="1" smtClean="0">
                <a:solidFill>
                  <a:schemeClr val="tx1"/>
                </a:solidFill>
                <a:effectLst/>
                <a:latin typeface="+mn-lt"/>
                <a:ea typeface="+mn-ea"/>
                <a:cs typeface="+mn-cs"/>
              </a:rPr>
              <a:t>bitcoin</a:t>
            </a:r>
            <a:r>
              <a:rPr lang="en-US" altLang="zh-CN" sz="1200" kern="1200" baseline="0" dirty="0" smtClean="0">
                <a:solidFill>
                  <a:schemeClr val="tx1"/>
                </a:solidFill>
                <a:effectLst/>
                <a:latin typeface="+mn-lt"/>
                <a:ea typeface="+mn-ea"/>
                <a:cs typeface="+mn-cs"/>
              </a:rPr>
              <a:t>, What I would like to mention is that </a:t>
            </a:r>
            <a:r>
              <a:rPr lang="en-US" altLang="zh-CN" sz="1200" kern="1200" baseline="0" dirty="0" err="1" smtClean="0">
                <a:solidFill>
                  <a:schemeClr val="tx1"/>
                </a:solidFill>
                <a:effectLst/>
                <a:latin typeface="+mn-lt"/>
                <a:ea typeface="+mn-ea"/>
                <a:cs typeface="+mn-cs"/>
              </a:rPr>
              <a:t>blockchain</a:t>
            </a:r>
            <a:r>
              <a:rPr lang="en-US" altLang="zh-CN" sz="1200" kern="1200" baseline="0" dirty="0" smtClean="0">
                <a:solidFill>
                  <a:schemeClr val="tx1"/>
                </a:solidFill>
                <a:effectLst/>
                <a:latin typeface="+mn-lt"/>
                <a:ea typeface="+mn-ea"/>
                <a:cs typeface="+mn-cs"/>
              </a:rPr>
              <a:t> in nowadays, is not only using in digital currency, or financial institution, it is also used in non-financial application. Which I will briefly talk about by the end of this presentation.</a:t>
            </a:r>
            <a:endParaRPr lang="en-US" altLang="zh-CN" sz="120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D08E2D26-4465-2541-B878-EE7CD3D29DBB}" type="slidenum">
              <a:rPr kumimoji="1" lang="zh-CN" altLang="en-US" smtClean="0"/>
              <a:t>1</a:t>
            </a:fld>
            <a:endParaRPr kumimoji="1" lang="zh-CN" altLang="en-US"/>
          </a:p>
        </p:txBody>
      </p:sp>
    </p:spTree>
    <p:extLst>
      <p:ext uri="{BB962C8B-B14F-4D97-AF65-F5344CB8AC3E}">
        <p14:creationId xmlns:p14="http://schemas.microsoft.com/office/powerpoint/2010/main" val="3637236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You might think that </a:t>
            </a:r>
            <a:r>
              <a:rPr lang="en-US" altLang="zh-CN" sz="1200" kern="1200" dirty="0" err="1" smtClean="0">
                <a:solidFill>
                  <a:schemeClr val="tx1"/>
                </a:solidFill>
                <a:effectLst/>
                <a:latin typeface="+mn-lt"/>
                <a:ea typeface="+mn-ea"/>
                <a:cs typeface="+mn-cs"/>
              </a:rPr>
              <a:t>blockchain</a:t>
            </a:r>
            <a:r>
              <a:rPr lang="en-US" altLang="zh-CN" sz="1200" kern="1200" dirty="0" smtClean="0">
                <a:solidFill>
                  <a:schemeClr val="tx1"/>
                </a:solidFill>
                <a:effectLst/>
                <a:latin typeface="+mn-lt"/>
                <a:ea typeface="+mn-ea"/>
                <a:cs typeface="+mn-cs"/>
              </a:rPr>
              <a:t> is far away from you because you never will</a:t>
            </a:r>
            <a:r>
              <a:rPr lang="en-US" altLang="zh-CN" sz="1200" kern="1200" baseline="0" dirty="0" smtClean="0">
                <a:solidFill>
                  <a:schemeClr val="tx1"/>
                </a:solidFill>
                <a:effectLst/>
                <a:latin typeface="+mn-lt"/>
                <a:ea typeface="+mn-ea"/>
                <a:cs typeface="+mn-cs"/>
              </a:rPr>
              <a:t> going to play with </a:t>
            </a:r>
            <a:r>
              <a:rPr lang="en-US" altLang="zh-CN" sz="1200" kern="1200" baseline="0" dirty="0" err="1" smtClean="0">
                <a:solidFill>
                  <a:schemeClr val="tx1"/>
                </a:solidFill>
                <a:effectLst/>
                <a:latin typeface="+mn-lt"/>
                <a:ea typeface="+mn-ea"/>
                <a:cs typeface="+mn-cs"/>
              </a:rPr>
              <a:t>bitcoin</a:t>
            </a:r>
            <a:r>
              <a:rPr lang="en-US" altLang="zh-CN" sz="1200" kern="1200" baseline="0" dirty="0" smtClean="0">
                <a:solidFill>
                  <a:schemeClr val="tx1"/>
                </a:solidFill>
                <a:effectLst/>
                <a:latin typeface="+mn-lt"/>
                <a:ea typeface="+mn-ea"/>
                <a:cs typeface="+mn-cs"/>
              </a:rPr>
              <a:t>. But, you are most likely wrong. I believe most if not all of you are using bank account. When you want to transfer you money, or purchase goods with your bank account, this is how you do it. You deposit your money in your bank account, then you transfer the money by telling the bank where I want to send. You might think this is safe. The bank validate</a:t>
            </a:r>
            <a:r>
              <a:rPr lang="mr-IN" altLang="zh-CN" sz="1200" kern="1200" baseline="0" dirty="0" smtClean="0">
                <a:solidFill>
                  <a:schemeClr val="tx1"/>
                </a:solidFill>
                <a:effectLst/>
                <a:latin typeface="+mn-lt"/>
                <a:ea typeface="+mn-ea"/>
                <a:cs typeface="+mn-cs"/>
              </a:rPr>
              <a:t>…</a:t>
            </a:r>
            <a:r>
              <a:rPr lang="en-US" altLang="zh-CN" sz="1200" kern="1200" baseline="0" dirty="0" smtClean="0">
                <a:solidFill>
                  <a:schemeClr val="tx1"/>
                </a:solidFill>
                <a:effectLst/>
                <a:latin typeface="+mn-lt"/>
                <a:ea typeface="+mn-ea"/>
                <a:cs typeface="+mn-cs"/>
              </a:rPr>
              <a:t> But all this is under assumption that you trust the bank. You believe that your bank will not send my money to others, you believe that your account statement will not be modified by bank, and also you believe that the bank will never go </a:t>
            </a:r>
            <a:r>
              <a:rPr lang="en-US" altLang="zh-CN" sz="1200" kern="1200" baseline="0" dirty="0" err="1" smtClean="0">
                <a:solidFill>
                  <a:schemeClr val="tx1"/>
                </a:solidFill>
                <a:effectLst/>
                <a:latin typeface="+mn-lt"/>
                <a:ea typeface="+mn-ea"/>
                <a:cs typeface="+mn-cs"/>
              </a:rPr>
              <a:t>bankcruptcy</a:t>
            </a:r>
            <a:r>
              <a:rPr lang="en-US" altLang="zh-CN" sz="1200" kern="1200" baseline="0" dirty="0" smtClean="0">
                <a:solidFill>
                  <a:schemeClr val="tx1"/>
                </a:solidFill>
                <a:effectLst/>
                <a:latin typeface="+mn-lt"/>
                <a:ea typeface="+mn-ea"/>
                <a:cs typeface="+mn-cs"/>
              </a:rPr>
              <a:t>. What if you are wrong? One good news is that, the </a:t>
            </a:r>
            <a:r>
              <a:rPr lang="en-US" altLang="zh-CN" sz="1200" kern="1200" baseline="0" dirty="0" err="1" smtClean="0">
                <a:solidFill>
                  <a:schemeClr val="tx1"/>
                </a:solidFill>
                <a:effectLst/>
                <a:latin typeface="+mn-lt"/>
                <a:ea typeface="+mn-ea"/>
                <a:cs typeface="+mn-cs"/>
              </a:rPr>
              <a:t>blockchain</a:t>
            </a:r>
            <a:r>
              <a:rPr lang="en-US" altLang="zh-CN" sz="1200" kern="1200" baseline="0" dirty="0" smtClean="0">
                <a:solidFill>
                  <a:schemeClr val="tx1"/>
                </a:solidFill>
                <a:effectLst/>
                <a:latin typeface="+mn-lt"/>
                <a:ea typeface="+mn-ea"/>
                <a:cs typeface="+mn-cs"/>
              </a:rPr>
              <a:t> technology can solve these kind of issue.</a:t>
            </a:r>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Internet </a:t>
            </a:r>
            <a:r>
              <a:rPr lang="en-US" altLang="zh-CN" sz="1200" kern="1200" dirty="0" smtClean="0">
                <a:solidFill>
                  <a:schemeClr val="tx1"/>
                </a:solidFill>
                <a:effectLst/>
                <a:latin typeface="+mn-lt"/>
                <a:ea typeface="+mn-ea"/>
                <a:cs typeface="+mn-cs"/>
              </a:rPr>
              <a:t>commerce is exclusively tied to the financial institutions serving as the trusted third party who process and mediate any electronic transaction. The role of trusted third party is to validate, safeguard and preserve transactions. A certain percentage of fraud is unavoidable in online transactions and that needs mediation by financial transactions. This results in high transaction costs. </a:t>
            </a:r>
            <a:endParaRPr lang="en-US" altLang="zh-CN" dirty="0" smtClean="0">
              <a:effectLst/>
            </a:endParaRPr>
          </a:p>
          <a:p>
            <a:r>
              <a:rPr lang="en-US" altLang="zh-CN" sz="1200" kern="1200" dirty="0" err="1" smtClean="0">
                <a:solidFill>
                  <a:schemeClr val="tx1"/>
                </a:solidFill>
                <a:effectLst/>
                <a:latin typeface="+mn-lt"/>
                <a:ea typeface="+mn-ea"/>
                <a:cs typeface="+mn-cs"/>
              </a:rPr>
              <a:t>Bitcoin</a:t>
            </a:r>
            <a:r>
              <a:rPr lang="en-US" altLang="zh-CN" sz="1200" kern="1200" dirty="0" smtClean="0">
                <a:solidFill>
                  <a:schemeClr val="tx1"/>
                </a:solidFill>
                <a:effectLst/>
                <a:latin typeface="+mn-lt"/>
                <a:ea typeface="+mn-ea"/>
                <a:cs typeface="+mn-cs"/>
              </a:rPr>
              <a:t> uses cryptographic proof instead of the trust in the third party for two willing parties to execute an online transaction over the Internet. Each transaction is protected through a digital signature. Each transaction is sent to the “public key” of the receiver digitally signed using the “private key” of the sender. In order to spend money, owner of the </a:t>
            </a:r>
            <a:r>
              <a:rPr lang="en-US" altLang="zh-CN" sz="1200" kern="1200" dirty="0" err="1" smtClean="0">
                <a:solidFill>
                  <a:schemeClr val="tx1"/>
                </a:solidFill>
                <a:effectLst/>
                <a:latin typeface="+mn-lt"/>
                <a:ea typeface="+mn-ea"/>
                <a:cs typeface="+mn-cs"/>
              </a:rPr>
              <a:t>cryptocurrency</a:t>
            </a:r>
            <a:r>
              <a:rPr lang="en-US" altLang="zh-CN" sz="1200" kern="1200" dirty="0" smtClean="0">
                <a:solidFill>
                  <a:schemeClr val="tx1"/>
                </a:solidFill>
                <a:effectLst/>
                <a:latin typeface="+mn-lt"/>
                <a:ea typeface="+mn-ea"/>
                <a:cs typeface="+mn-cs"/>
              </a:rPr>
              <a:t> needs to prove the ownership of the “private key”. The entity receiving the digital currency verifies the digital signature –thus ownership of corresponding “private key”--on the transaction using the “public key” of the sender. </a:t>
            </a:r>
            <a:endParaRPr lang="en-US" altLang="zh-CN" dirty="0" smtClean="0">
              <a:effectLst/>
            </a:endParaRPr>
          </a:p>
          <a:p>
            <a:endParaRPr kumimoji="1" lang="zh-CN" altLang="en-US" dirty="0"/>
          </a:p>
        </p:txBody>
      </p:sp>
      <p:sp>
        <p:nvSpPr>
          <p:cNvPr id="4" name="幻灯片编号占位符 3"/>
          <p:cNvSpPr>
            <a:spLocks noGrp="1"/>
          </p:cNvSpPr>
          <p:nvPr>
            <p:ph type="sldNum" sz="quarter" idx="10"/>
          </p:nvPr>
        </p:nvSpPr>
        <p:spPr/>
        <p:txBody>
          <a:bodyPr/>
          <a:lstStyle/>
          <a:p>
            <a:fld id="{D08E2D26-4465-2541-B878-EE7CD3D29DBB}" type="slidenum">
              <a:rPr kumimoji="1" lang="zh-CN" altLang="en-US" smtClean="0"/>
              <a:t>2</a:t>
            </a:fld>
            <a:endParaRPr kumimoji="1" lang="zh-CN" altLang="en-US"/>
          </a:p>
        </p:txBody>
      </p:sp>
    </p:spTree>
    <p:extLst>
      <p:ext uri="{BB962C8B-B14F-4D97-AF65-F5344CB8AC3E}">
        <p14:creationId xmlns:p14="http://schemas.microsoft.com/office/powerpoint/2010/main" val="127803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In</a:t>
            </a:r>
            <a:r>
              <a:rPr kumimoji="1" lang="en-US" altLang="zh-CN" baseline="0" dirty="0" smtClean="0"/>
              <a:t> 2008, Satoshi </a:t>
            </a:r>
            <a:r>
              <a:rPr kumimoji="1" lang="en-US" altLang="zh-CN" baseline="0" dirty="0" err="1" smtClean="0"/>
              <a:t>Nakamoto</a:t>
            </a:r>
            <a:r>
              <a:rPr kumimoji="1" lang="en-US" altLang="zh-CN" baseline="0" dirty="0" smtClean="0"/>
              <a:t> published a paper titled</a:t>
            </a:r>
            <a:r>
              <a:rPr kumimoji="1" lang="mr-IN" altLang="zh-CN" baseline="0" dirty="0" smtClean="0"/>
              <a:t>…</a:t>
            </a:r>
            <a:r>
              <a:rPr kumimoji="1" lang="en-US" altLang="zh-CN" baseline="0" dirty="0" smtClean="0"/>
              <a:t>, one interesting thing is that the name is believed as a fake name, the real inventor of </a:t>
            </a:r>
            <a:r>
              <a:rPr kumimoji="1" lang="en-US" altLang="zh-CN" baseline="0" dirty="0" err="1" smtClean="0"/>
              <a:t>bitcoin</a:t>
            </a:r>
            <a:r>
              <a:rPr kumimoji="1" lang="en-US" altLang="zh-CN" baseline="0" dirty="0" smtClean="0"/>
              <a:t> is still remain in the dark. But I will call he or she as Satoshi </a:t>
            </a:r>
            <a:r>
              <a:rPr kumimoji="1" lang="en-US" altLang="zh-CN" baseline="0" dirty="0" err="1" smtClean="0"/>
              <a:t>Nakamoto</a:t>
            </a:r>
            <a:r>
              <a:rPr kumimoji="1" lang="en-US" altLang="zh-CN" baseline="0" dirty="0" smtClean="0"/>
              <a:t> anyway. In </a:t>
            </a:r>
            <a:r>
              <a:rPr kumimoji="1" lang="en-US" altLang="zh-CN" baseline="0" dirty="0" err="1" smtClean="0"/>
              <a:t>nakamoto’s</a:t>
            </a:r>
            <a:r>
              <a:rPr kumimoji="1" lang="en-US" altLang="zh-CN" baseline="0" dirty="0" smtClean="0"/>
              <a:t> paper, it first time introduce a method that deals with double spending problem in digital currency, by control the ownership of the currency. You can also think it as a digital signature. An bank CTO think it is secure and tested</a:t>
            </a:r>
            <a:r>
              <a:rPr kumimoji="1" lang="mr-IN" altLang="zh-CN" baseline="0" dirty="0" smtClean="0"/>
              <a:t>…</a:t>
            </a:r>
            <a:r>
              <a:rPr kumimoji="1" lang="en-US" altLang="zh-CN" baseline="0" dirty="0" smtClean="0"/>
              <a:t> Because of the ability of controlling the ownership, we believe it can also be used in legal documents,.. Or even marriage license.</a:t>
            </a:r>
            <a:endParaRPr kumimoji="1" lang="zh-CN" altLang="en-US" dirty="0"/>
          </a:p>
        </p:txBody>
      </p:sp>
      <p:sp>
        <p:nvSpPr>
          <p:cNvPr id="4" name="幻灯片编号占位符 3"/>
          <p:cNvSpPr>
            <a:spLocks noGrp="1"/>
          </p:cNvSpPr>
          <p:nvPr>
            <p:ph type="sldNum" sz="quarter" idx="10"/>
          </p:nvPr>
        </p:nvSpPr>
        <p:spPr/>
        <p:txBody>
          <a:bodyPr/>
          <a:lstStyle/>
          <a:p>
            <a:fld id="{D08E2D26-4465-2541-B878-EE7CD3D29DBB}" type="slidenum">
              <a:rPr kumimoji="1" lang="zh-CN" altLang="en-US" smtClean="0"/>
              <a:t>3</a:t>
            </a:fld>
            <a:endParaRPr kumimoji="1" lang="zh-CN" altLang="en-US"/>
          </a:p>
        </p:txBody>
      </p:sp>
    </p:spTree>
    <p:extLst>
      <p:ext uri="{BB962C8B-B14F-4D97-AF65-F5344CB8AC3E}">
        <p14:creationId xmlns:p14="http://schemas.microsoft.com/office/powerpoint/2010/main" val="1327257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Here is my outline of this presentation. I talked</a:t>
            </a:r>
            <a:r>
              <a:rPr kumimoji="1" lang="en-US" altLang="zh-CN" baseline="0" dirty="0" smtClean="0"/>
              <a:t> about </a:t>
            </a:r>
            <a:r>
              <a:rPr kumimoji="1" lang="mr-IN" altLang="zh-CN" baseline="0" dirty="0" smtClean="0"/>
              <a:t>…</a:t>
            </a:r>
            <a:r>
              <a:rPr kumimoji="1" lang="en-US" altLang="zh-CN" baseline="0" dirty="0" smtClean="0"/>
              <a:t> in the previous two slides, next I will talk about the concept of </a:t>
            </a:r>
            <a:r>
              <a:rPr kumimoji="1" lang="en-US" altLang="zh-CN" baseline="0" dirty="0" err="1" smtClean="0"/>
              <a:t>blockchain</a:t>
            </a:r>
            <a:r>
              <a:rPr kumimoji="1" lang="en-US" altLang="zh-CN" baseline="0" dirty="0" smtClean="0"/>
              <a:t> or what is </a:t>
            </a:r>
            <a:r>
              <a:rPr kumimoji="1" lang="en-US" altLang="zh-CN" baseline="0" dirty="0" err="1" smtClean="0"/>
              <a:t>blockchain</a:t>
            </a:r>
            <a:r>
              <a:rPr kumimoji="1" lang="en-US" altLang="zh-CN" baseline="0" dirty="0" smtClean="0"/>
              <a:t>, then I will talk about how </a:t>
            </a:r>
            <a:r>
              <a:rPr kumimoji="1" lang="en-US" altLang="zh-CN" baseline="0" dirty="0" err="1" smtClean="0"/>
              <a:t>blockchain</a:t>
            </a:r>
            <a:r>
              <a:rPr kumimoji="1" lang="en-US" altLang="zh-CN" baseline="0" dirty="0" smtClean="0"/>
              <a:t> works, and try to explain how it can do something anyone else can’t. The presentation will end with a brief conclusion.</a:t>
            </a:r>
            <a:endParaRPr kumimoji="1" lang="zh-CN" altLang="en-US" dirty="0"/>
          </a:p>
        </p:txBody>
      </p:sp>
      <p:sp>
        <p:nvSpPr>
          <p:cNvPr id="4" name="幻灯片编号占位符 3"/>
          <p:cNvSpPr>
            <a:spLocks noGrp="1"/>
          </p:cNvSpPr>
          <p:nvPr>
            <p:ph type="sldNum" sz="quarter" idx="10"/>
          </p:nvPr>
        </p:nvSpPr>
        <p:spPr/>
        <p:txBody>
          <a:bodyPr/>
          <a:lstStyle/>
          <a:p>
            <a:fld id="{D08E2D26-4465-2541-B878-EE7CD3D29DBB}" type="slidenum">
              <a:rPr kumimoji="1" lang="zh-CN" altLang="en-US" smtClean="0"/>
              <a:t>4</a:t>
            </a:fld>
            <a:endParaRPr kumimoji="1" lang="zh-CN" altLang="en-US"/>
          </a:p>
        </p:txBody>
      </p:sp>
    </p:spTree>
    <p:extLst>
      <p:ext uri="{BB962C8B-B14F-4D97-AF65-F5344CB8AC3E}">
        <p14:creationId xmlns:p14="http://schemas.microsoft.com/office/powerpoint/2010/main" val="2683860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08E2D26-4465-2541-B878-EE7CD3D29DBB}" type="slidenum">
              <a:rPr kumimoji="1" lang="zh-CN" altLang="en-US" smtClean="0"/>
              <a:t>5</a:t>
            </a:fld>
            <a:endParaRPr kumimoji="1" lang="zh-CN" altLang="en-US"/>
          </a:p>
        </p:txBody>
      </p:sp>
    </p:spTree>
    <p:extLst>
      <p:ext uri="{BB962C8B-B14F-4D97-AF65-F5344CB8AC3E}">
        <p14:creationId xmlns:p14="http://schemas.microsoft.com/office/powerpoint/2010/main" val="2171353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In order to make it easier</a:t>
            </a:r>
            <a:r>
              <a:rPr kumimoji="1" lang="en-US" altLang="zh-CN" baseline="0" dirty="0" smtClean="0"/>
              <a:t> to understand what block chain looks like, I compare it with </a:t>
            </a:r>
            <a:r>
              <a:rPr kumimoji="1" lang="en-US" altLang="zh-CN" baseline="0" dirty="0" err="1" smtClean="0"/>
              <a:t>bookpage</a:t>
            </a:r>
            <a:r>
              <a:rPr kumimoji="1" lang="en-US" altLang="zh-CN" baseline="0" dirty="0" smtClean="0"/>
              <a:t>.</a:t>
            </a:r>
            <a:endParaRPr kumimoji="1" lang="zh-CN" altLang="en-US" dirty="0"/>
          </a:p>
        </p:txBody>
      </p:sp>
      <p:sp>
        <p:nvSpPr>
          <p:cNvPr id="4" name="幻灯片编号占位符 3"/>
          <p:cNvSpPr>
            <a:spLocks noGrp="1"/>
          </p:cNvSpPr>
          <p:nvPr>
            <p:ph type="sldNum" sz="quarter" idx="10"/>
          </p:nvPr>
        </p:nvSpPr>
        <p:spPr/>
        <p:txBody>
          <a:bodyPr/>
          <a:lstStyle/>
          <a:p>
            <a:fld id="{D08E2D26-4465-2541-B878-EE7CD3D29DBB}" type="slidenum">
              <a:rPr kumimoji="1" lang="zh-CN" altLang="en-US" smtClean="0"/>
              <a:t>6</a:t>
            </a:fld>
            <a:endParaRPr kumimoji="1" lang="zh-CN" altLang="en-US"/>
          </a:p>
        </p:txBody>
      </p:sp>
    </p:spTree>
    <p:extLst>
      <p:ext uri="{BB962C8B-B14F-4D97-AF65-F5344CB8AC3E}">
        <p14:creationId xmlns:p14="http://schemas.microsoft.com/office/powerpoint/2010/main" val="3353951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08E2D26-4465-2541-B878-EE7CD3D29DBB}" type="slidenum">
              <a:rPr kumimoji="1" lang="zh-CN" altLang="en-US" smtClean="0"/>
              <a:t>7</a:t>
            </a:fld>
            <a:endParaRPr kumimoji="1" lang="zh-CN" altLang="en-US"/>
          </a:p>
        </p:txBody>
      </p:sp>
    </p:spTree>
    <p:extLst>
      <p:ext uri="{BB962C8B-B14F-4D97-AF65-F5344CB8AC3E}">
        <p14:creationId xmlns:p14="http://schemas.microsoft.com/office/powerpoint/2010/main" val="4118708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The way </a:t>
            </a:r>
            <a:r>
              <a:rPr kumimoji="1" lang="en-US" altLang="zh-CN" dirty="0" err="1" smtClean="0"/>
              <a:t>blockchain</a:t>
            </a:r>
            <a:r>
              <a:rPr kumimoji="1" lang="en-US" altLang="zh-CN" dirty="0" smtClean="0"/>
              <a:t> system distribute data</a:t>
            </a:r>
            <a:r>
              <a:rPr kumimoji="1" lang="en-US" altLang="zh-CN" baseline="0" dirty="0" smtClean="0"/>
              <a:t> is using P2P model, another famous model is client-server model. As the graph shows</a:t>
            </a:r>
            <a:r>
              <a:rPr kumimoji="1" lang="mr-IN" altLang="zh-CN" baseline="0" dirty="0" smtClean="0"/>
              <a:t>…</a:t>
            </a:r>
            <a:endParaRPr kumimoji="1" lang="zh-CN" altLang="en-US" dirty="0"/>
          </a:p>
        </p:txBody>
      </p:sp>
      <p:sp>
        <p:nvSpPr>
          <p:cNvPr id="4" name="幻灯片编号占位符 3"/>
          <p:cNvSpPr>
            <a:spLocks noGrp="1"/>
          </p:cNvSpPr>
          <p:nvPr>
            <p:ph type="sldNum" sz="quarter" idx="10"/>
          </p:nvPr>
        </p:nvSpPr>
        <p:spPr/>
        <p:txBody>
          <a:bodyPr/>
          <a:lstStyle/>
          <a:p>
            <a:fld id="{D08E2D26-4465-2541-B878-EE7CD3D29DBB}" type="slidenum">
              <a:rPr kumimoji="1" lang="zh-CN" altLang="en-US" smtClean="0"/>
              <a:t>11</a:t>
            </a:fld>
            <a:endParaRPr kumimoji="1" lang="zh-CN" altLang="en-US"/>
          </a:p>
        </p:txBody>
      </p:sp>
    </p:spTree>
    <p:extLst>
      <p:ext uri="{BB962C8B-B14F-4D97-AF65-F5344CB8AC3E}">
        <p14:creationId xmlns:p14="http://schemas.microsoft.com/office/powerpoint/2010/main" val="6264145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Unfortunately,</a:t>
            </a:r>
            <a:r>
              <a:rPr kumimoji="1" lang="en-US" altLang="zh-CN" baseline="0" dirty="0" smtClean="0"/>
              <a:t> P2P model has its problem. One of the problems is that there might be bad guy in the network, since other peer could potentially access data from the bad guy, this is a serious issue. Another problem is that, there might be disagreement between peers. For example, when 2 peers have different data, which one should be followed.</a:t>
            </a:r>
            <a:endParaRPr kumimoji="1" lang="zh-CN" altLang="en-US" dirty="0"/>
          </a:p>
        </p:txBody>
      </p:sp>
      <p:sp>
        <p:nvSpPr>
          <p:cNvPr id="4" name="幻灯片编号占位符 3"/>
          <p:cNvSpPr>
            <a:spLocks noGrp="1"/>
          </p:cNvSpPr>
          <p:nvPr>
            <p:ph type="sldNum" sz="quarter" idx="10"/>
          </p:nvPr>
        </p:nvSpPr>
        <p:spPr/>
        <p:txBody>
          <a:bodyPr/>
          <a:lstStyle/>
          <a:p>
            <a:fld id="{D08E2D26-4465-2541-B878-EE7CD3D29DBB}" type="slidenum">
              <a:rPr kumimoji="1" lang="zh-CN" altLang="en-US" smtClean="0"/>
              <a:t>12</a:t>
            </a:fld>
            <a:endParaRPr kumimoji="1" lang="zh-CN" altLang="en-US"/>
          </a:p>
        </p:txBody>
      </p:sp>
    </p:spTree>
    <p:extLst>
      <p:ext uri="{BB962C8B-B14F-4D97-AF65-F5344CB8AC3E}">
        <p14:creationId xmlns:p14="http://schemas.microsoft.com/office/powerpoint/2010/main" val="1371821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328166" y="1295400"/>
            <a:ext cx="6487668" cy="3152887"/>
          </a:xfrm>
          <a:prstGeom prst="rect">
            <a:avLst/>
          </a:prstGeo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p>
            <a:pPr marL="0" indent="0" algn="l" defTabSz="914400" rtl="0" eaLnBrk="1" latinLnBrk="0" hangingPunct="1">
              <a:spcBef>
                <a:spcPts val="2000"/>
              </a:spcBef>
              <a:buClr>
                <a:schemeClr val="accent1">
                  <a:lumMod val="60000"/>
                  <a:lumOff val="40000"/>
                </a:schemeClr>
              </a:buClr>
              <a:buSzPct val="110000"/>
              <a:buFont typeface="Wingdings 2" pitchFamily="18" charset="2"/>
              <a:buNone/>
            </a:pPr>
            <a:endParaRPr sz="3200" kern="1200">
              <a:solidFill>
                <a:schemeClr val="tx1">
                  <a:lumMod val="65000"/>
                  <a:lumOff val="35000"/>
                </a:schemeClr>
              </a:solidFill>
              <a:latin typeface="+mn-lt"/>
              <a:ea typeface="+mn-ea"/>
              <a:cs typeface="+mn-cs"/>
            </a:endParaRPr>
          </a:p>
        </p:txBody>
      </p:sp>
      <p:sp>
        <p:nvSpPr>
          <p:cNvPr id="2" name="Title 1"/>
          <p:cNvSpPr>
            <a:spLocks noGrp="1"/>
          </p:cNvSpPr>
          <p:nvPr>
            <p:ph type="ctrTitle"/>
          </p:nvPr>
        </p:nvSpPr>
        <p:spPr>
          <a:xfrm>
            <a:off x="1322921" y="1523999"/>
            <a:ext cx="6498158" cy="1724867"/>
          </a:xfrm>
        </p:spPr>
        <p:txBody>
          <a:bodyPr vert="horz" lIns="91440" tIns="45720" rIns="91440" bIns="45720" rtlCol="0" anchor="b" anchorCtr="0">
            <a:noAutofit/>
          </a:bodyPr>
          <a:lstStyle>
            <a:lvl1pPr marL="0" indent="0" algn="ctr" defTabSz="914400" rtl="0" eaLnBrk="1" latinLnBrk="0" hangingPunct="1">
              <a:spcBef>
                <a:spcPct val="0"/>
              </a:spcBef>
              <a:buClr>
                <a:schemeClr val="accent1">
                  <a:lumMod val="60000"/>
                  <a:lumOff val="40000"/>
                </a:schemeClr>
              </a:buClr>
              <a:buSzPct val="110000"/>
              <a:buFont typeface="Wingdings 2" pitchFamily="18" charset="2"/>
              <a:buNone/>
              <a:defRPr sz="4600" kern="1200">
                <a:solidFill>
                  <a:schemeClr val="accent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1322921" y="3299012"/>
            <a:ext cx="6498159" cy="916641"/>
          </a:xfrm>
        </p:spPr>
        <p:txBody>
          <a:bodyPr vert="horz" lIns="91440" tIns="45720" rIns="91440" bIns="45720" rtlCol="0">
            <a:normAutofit/>
          </a:bodyPr>
          <a:lstStyle>
            <a:lvl1pPr marL="0" indent="0" algn="ctr" defTabSz="914400" rtl="0" eaLnBrk="1" latinLnBrk="0" hangingPunct="1">
              <a:spcBef>
                <a:spcPts val="300"/>
              </a:spcBef>
              <a:buClr>
                <a:schemeClr val="accent1">
                  <a:lumMod val="60000"/>
                  <a:lumOff val="40000"/>
                </a:schemeClr>
              </a:buClr>
              <a:buSzPct val="110000"/>
              <a:buFont typeface="Wingdings 2" pitchFamily="18" charset="2"/>
              <a:buNone/>
              <a:defRPr sz="1800" kern="1200">
                <a:solidFill>
                  <a:schemeClr val="tx1">
                    <a:tint val="7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12/15/16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8" y="611872"/>
            <a:ext cx="4079545" cy="1162050"/>
          </a:xfrm>
        </p:spPr>
        <p:txBody>
          <a:bodyPr anchor="b"/>
          <a:lstStyle>
            <a:lvl1pPr algn="ctr">
              <a:defRPr sz="3600" b="0"/>
            </a:lvl1pPr>
          </a:lstStyle>
          <a:p>
            <a:r>
              <a:rPr lang="en-US" smtClean="0"/>
              <a:t>Click to edit Master title style</a:t>
            </a:r>
            <a:endParaRPr/>
          </a:p>
        </p:txBody>
      </p:sp>
      <p:sp>
        <p:nvSpPr>
          <p:cNvPr id="4" name="Text Placeholder 3"/>
          <p:cNvSpPr>
            <a:spLocks noGrp="1"/>
          </p:cNvSpPr>
          <p:nvPr>
            <p:ph type="body" sz="half" idx="2"/>
          </p:nvPr>
        </p:nvSpPr>
        <p:spPr>
          <a:xfrm>
            <a:off x="533398" y="1787856"/>
            <a:ext cx="4079545"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1F9CA3-105E-4857-9057-6DB6197DA786}" type="datetimeFigureOut">
              <a:rPr lang="en-US" smtClean="0"/>
              <a:t>12/15/16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
        <p:nvSpPr>
          <p:cNvPr id="8" name="Picture Placeholder 2"/>
          <p:cNvSpPr>
            <a:spLocks noGrp="1"/>
          </p:cNvSpPr>
          <p:nvPr>
            <p:ph type="pic" idx="1"/>
          </p:nvPr>
        </p:nvSpPr>
        <p:spPr>
          <a:xfrm>
            <a:off x="5090617" y="359392"/>
            <a:ext cx="3657600" cy="5318077"/>
          </a:xfr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lvl1pPr marL="0" indent="0" algn="l" defTabSz="914400" rtl="0" eaLnBrk="1" latinLnBrk="0" hangingPunct="1">
              <a:spcBef>
                <a:spcPts val="2000"/>
              </a:spcBef>
              <a:buClr>
                <a:schemeClr val="accent1">
                  <a:lumMod val="60000"/>
                  <a:lumOff val="40000"/>
                </a:schemeClr>
              </a:buClr>
              <a:buSzPct val="110000"/>
              <a:buFont typeface="Wingdings 2" pitchFamily="18" charset="2"/>
              <a:buNone/>
              <a:defRPr sz="3200" kern="1200">
                <a:solidFill>
                  <a:schemeClr val="tx1">
                    <a:lumMod val="65000"/>
                    <a:lumOff val="35000"/>
                  </a:schemeClr>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12/15/16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9792" y="368301"/>
            <a:ext cx="1524000" cy="55753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549274" y="368301"/>
            <a:ext cx="6689726" cy="5575300"/>
          </a:xfrm>
        </p:spPr>
        <p:txBody>
          <a:bodyPr vert="eaVert"/>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12/15/16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12/15/16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363538" y="3352801"/>
            <a:ext cx="8416925" cy="1470025"/>
          </a:xfrm>
        </p:spPr>
        <p:txBody>
          <a:bodyPr/>
          <a:lstStyle/>
          <a:p>
            <a:r>
              <a:rPr lang="en-US" dirty="0" smtClean="0"/>
              <a:t>Click to edit Master title style</a:t>
            </a:r>
            <a:endParaRPr dirty="0"/>
          </a:p>
        </p:txBody>
      </p:sp>
      <p:sp>
        <p:nvSpPr>
          <p:cNvPr id="3" name="Subtitle 2"/>
          <p:cNvSpPr>
            <a:spLocks noGrp="1"/>
          </p:cNvSpPr>
          <p:nvPr>
            <p:ph type="subTitle" idx="1"/>
          </p:nvPr>
        </p:nvSpPr>
        <p:spPr>
          <a:xfrm>
            <a:off x="363538" y="4771029"/>
            <a:ext cx="8416925" cy="972671"/>
          </a:xfrm>
        </p:spPr>
        <p:txBody>
          <a:bodyPr>
            <a:normAutofit/>
          </a:bodyPr>
          <a:lstStyle>
            <a:lvl1pPr marL="0" indent="0" algn="ctr">
              <a:spcBef>
                <a:spcPts val="30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12/15/16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
        <p:nvSpPr>
          <p:cNvPr id="9" name="Picture Placeholder 2"/>
          <p:cNvSpPr>
            <a:spLocks noGrp="1"/>
          </p:cNvSpPr>
          <p:nvPr>
            <p:ph type="pic" idx="13"/>
          </p:nvPr>
        </p:nvSpPr>
        <p:spPr>
          <a:xfrm>
            <a:off x="370980" y="363538"/>
            <a:ext cx="8402040" cy="2836862"/>
          </a:xfrm>
          <a:ln w="3175">
            <a:solidFill>
              <a:schemeClr val="bg1"/>
            </a:solidFill>
          </a:ln>
          <a:effectLst>
            <a:outerShdw blurRad="63500" sx="100500" sy="100500" algn="ctr" rotWithShape="0">
              <a:prstClr val="black">
                <a:alpha val="5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9275" y="2403144"/>
            <a:ext cx="8056563" cy="1362075"/>
          </a:xfrm>
        </p:spPr>
        <p:txBody>
          <a:bodyPr anchor="b" anchorCtr="0"/>
          <a:lstStyle>
            <a:lvl1pPr algn="ctr">
              <a:defRPr sz="4600" b="0" cap="none" baseline="0"/>
            </a:lvl1pPr>
          </a:lstStyle>
          <a:p>
            <a:r>
              <a:rPr lang="en-US" smtClean="0"/>
              <a:t>Click to edit Master title style</a:t>
            </a:r>
            <a:endParaRPr/>
          </a:p>
        </p:txBody>
      </p:sp>
      <p:sp>
        <p:nvSpPr>
          <p:cNvPr id="3" name="Text Placeholder 2"/>
          <p:cNvSpPr>
            <a:spLocks noGrp="1"/>
          </p:cNvSpPr>
          <p:nvPr>
            <p:ph type="body" idx="1"/>
          </p:nvPr>
        </p:nvSpPr>
        <p:spPr>
          <a:xfrm>
            <a:off x="549275" y="3736005"/>
            <a:ext cx="8056563" cy="1500187"/>
          </a:xfrm>
        </p:spPr>
        <p:txBody>
          <a:bodyPr anchor="t" anchorCtr="0">
            <a:normAutofit/>
          </a:bodyPr>
          <a:lstStyle>
            <a:lvl1pPr marL="0" indent="0" algn="ctr">
              <a:spcBef>
                <a:spcPts val="300"/>
              </a:spcBef>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B01F9CA3-105E-4857-9057-6DB6197DA786}" type="datetimeFigureOut">
              <a:rPr lang="en-US" smtClean="0"/>
              <a:t>12/15/16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1336956"/>
          </a:xfrm>
        </p:spPr>
        <p:txBody>
          <a:bodyPr/>
          <a:lstStyle/>
          <a:p>
            <a:r>
              <a:rPr lang="en-US" smtClean="0"/>
              <a:t>Click to edit Master title style</a:t>
            </a:r>
            <a:endParaRPr/>
          </a:p>
        </p:txBody>
      </p:sp>
      <p:sp>
        <p:nvSpPr>
          <p:cNvPr id="3" name="Content Placeholder 2"/>
          <p:cNvSpPr>
            <a:spLocks noGrp="1"/>
          </p:cNvSpPr>
          <p:nvPr>
            <p:ph sz="half" idx="1"/>
          </p:nvPr>
        </p:nvSpPr>
        <p:spPr>
          <a:xfrm>
            <a:off x="549275"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Content Placeholder 3"/>
          <p:cNvSpPr>
            <a:spLocks noGrp="1"/>
          </p:cNvSpPr>
          <p:nvPr>
            <p:ph sz="half" idx="2"/>
          </p:nvPr>
        </p:nvSpPr>
        <p:spPr>
          <a:xfrm>
            <a:off x="4751071"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p:txBody>
          <a:bodyPr/>
          <a:lstStyle/>
          <a:p>
            <a:fld id="{B01F9CA3-105E-4857-9057-6DB6197DA786}" type="datetimeFigureOut">
              <a:rPr lang="en-US" smtClean="0"/>
              <a:t>12/15/16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9274" y="107576"/>
            <a:ext cx="8042276" cy="1336956"/>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549274"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49274"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Text Placeholder 4"/>
          <p:cNvSpPr>
            <a:spLocks noGrp="1"/>
          </p:cNvSpPr>
          <p:nvPr>
            <p:ph type="body" sz="quarter" idx="3"/>
          </p:nvPr>
        </p:nvSpPr>
        <p:spPr>
          <a:xfrm>
            <a:off x="4751070"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1070"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7" name="Date Placeholder 6"/>
          <p:cNvSpPr>
            <a:spLocks noGrp="1"/>
          </p:cNvSpPr>
          <p:nvPr>
            <p:ph type="dt" sz="half" idx="10"/>
          </p:nvPr>
        </p:nvSpPr>
        <p:spPr/>
        <p:txBody>
          <a:bodyPr/>
          <a:lstStyle/>
          <a:p>
            <a:fld id="{B01F9CA3-105E-4857-9057-6DB6197DA786}" type="datetimeFigureOut">
              <a:rPr lang="en-US" smtClean="0"/>
              <a:t>12/15/16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B01F9CA3-105E-4857-9057-6DB6197DA786}" type="datetimeFigureOut">
              <a:rPr lang="en-US" smtClean="0"/>
              <a:t>12/15/16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1F9CA3-105E-4857-9057-6DB6197DA786}" type="datetimeFigureOut">
              <a:rPr lang="en-US" smtClean="0"/>
              <a:t>12/15/16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9" y="611872"/>
            <a:ext cx="3840480" cy="1162050"/>
          </a:xfrm>
        </p:spPr>
        <p:txBody>
          <a:bodyPr anchor="b"/>
          <a:lstStyle>
            <a:lvl1pPr algn="ctr">
              <a:defRPr sz="3600" b="0"/>
            </a:lvl1pPr>
          </a:lstStyle>
          <a:p>
            <a:r>
              <a:rPr lang="en-US" smtClean="0"/>
              <a:t>Click to edit Master title style</a:t>
            </a:r>
            <a:endParaRPr/>
          </a:p>
        </p:txBody>
      </p:sp>
      <p:sp>
        <p:nvSpPr>
          <p:cNvPr id="3" name="Content Placeholder 2"/>
          <p:cNvSpPr>
            <a:spLocks noGrp="1"/>
          </p:cNvSpPr>
          <p:nvPr>
            <p:ph idx="1"/>
          </p:nvPr>
        </p:nvSpPr>
        <p:spPr>
          <a:xfrm>
            <a:off x="4742824" y="368300"/>
            <a:ext cx="3840480" cy="5575300"/>
          </a:xfrm>
        </p:spPr>
        <p:txBody>
          <a:bodyPr>
            <a:normAutofit/>
          </a:bodyPr>
          <a:lstStyle>
            <a:lvl1pPr>
              <a:spcBef>
                <a:spcPts val="2000"/>
              </a:spcBef>
              <a:defRPr sz="22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Text Placeholder 3"/>
          <p:cNvSpPr>
            <a:spLocks noGrp="1"/>
          </p:cNvSpPr>
          <p:nvPr>
            <p:ph type="body" sz="half" idx="2"/>
          </p:nvPr>
        </p:nvSpPr>
        <p:spPr>
          <a:xfrm>
            <a:off x="533399" y="1787856"/>
            <a:ext cx="3840480"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B01F9CA3-105E-4857-9057-6DB6197DA786}" type="datetimeFigureOut">
              <a:rPr lang="en-US" smtClean="0"/>
              <a:t>12/15/16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9275" y="107576"/>
            <a:ext cx="8042276" cy="1336956"/>
          </a:xfrm>
          <a:prstGeom prst="rect">
            <a:avLst/>
          </a:prstGeom>
        </p:spPr>
        <p:txBody>
          <a:bodyPr vert="horz" lIns="91440" tIns="45720" rIns="91440" bIns="45720" rtlCol="0" anchor="b" anchorCtr="0">
            <a:noAutofit/>
          </a:bodyPr>
          <a:lstStyle/>
          <a:p>
            <a:r>
              <a:rPr lang="en-US" smtClean="0"/>
              <a:t>Click to edit Master title style</a:t>
            </a:r>
            <a:endParaRPr/>
          </a:p>
        </p:txBody>
      </p:sp>
      <p:sp>
        <p:nvSpPr>
          <p:cNvPr id="3" name="Text Placeholder 2"/>
          <p:cNvSpPr>
            <a:spLocks noGrp="1"/>
          </p:cNvSpPr>
          <p:nvPr>
            <p:ph type="body" idx="1"/>
          </p:nvPr>
        </p:nvSpPr>
        <p:spPr>
          <a:xfrm>
            <a:off x="549275" y="1600201"/>
            <a:ext cx="8042276" cy="43434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2"/>
          </p:nvPr>
        </p:nvSpPr>
        <p:spPr>
          <a:xfrm>
            <a:off x="5629835" y="6275668"/>
            <a:ext cx="2133600" cy="365125"/>
          </a:xfrm>
          <a:prstGeom prst="rect">
            <a:avLst/>
          </a:prstGeom>
        </p:spPr>
        <p:txBody>
          <a:bodyPr vert="horz" lIns="91440" tIns="45720" rIns="91440" bIns="45720" rtlCol="0" anchor="ctr"/>
          <a:lstStyle>
            <a:lvl1pPr algn="r">
              <a:defRPr sz="1200">
                <a:solidFill>
                  <a:schemeClr val="bg1"/>
                </a:solidFill>
              </a:defRPr>
            </a:lvl1pPr>
          </a:lstStyle>
          <a:p>
            <a:fld id="{B01F9CA3-105E-4857-9057-6DB6197DA786}" type="datetimeFigureOut">
              <a:rPr lang="en-US" smtClean="0"/>
              <a:t>12/15/16</a:t>
            </a:fld>
            <a:endParaRPr lang="en-US"/>
          </a:p>
        </p:txBody>
      </p:sp>
      <p:sp>
        <p:nvSpPr>
          <p:cNvPr id="5" name="Footer Placeholder 4"/>
          <p:cNvSpPr>
            <a:spLocks noGrp="1"/>
          </p:cNvSpPr>
          <p:nvPr>
            <p:ph type="ftr" sz="quarter" idx="3"/>
          </p:nvPr>
        </p:nvSpPr>
        <p:spPr>
          <a:xfrm>
            <a:off x="264458" y="6275668"/>
            <a:ext cx="4840941" cy="365125"/>
          </a:xfrm>
          <a:prstGeom prst="rect">
            <a:avLst/>
          </a:prstGeom>
        </p:spPr>
        <p:txBody>
          <a:bodyPr vert="horz" lIns="91440" tIns="45720" rIns="91440" bIns="45720" rtlCol="0" anchor="ctr"/>
          <a:lstStyle>
            <a:lvl1pPr algn="l">
              <a:defRPr sz="1200">
                <a:solidFill>
                  <a:schemeClr val="bg1"/>
                </a:solidFill>
              </a:defRPr>
            </a:lvl1pPr>
          </a:lstStyle>
          <a:p>
            <a:endParaRPr lang="en-US"/>
          </a:p>
        </p:txBody>
      </p:sp>
      <p:sp>
        <p:nvSpPr>
          <p:cNvPr id="6" name="Slide Number Placeholder 5"/>
          <p:cNvSpPr>
            <a:spLocks noGrp="1"/>
          </p:cNvSpPr>
          <p:nvPr>
            <p:ph type="sldNum" sz="quarter" idx="4"/>
          </p:nvPr>
        </p:nvSpPr>
        <p:spPr>
          <a:xfrm>
            <a:off x="7897906" y="6275668"/>
            <a:ext cx="990600" cy="365125"/>
          </a:xfrm>
          <a:prstGeom prst="rect">
            <a:avLst/>
          </a:prstGeom>
        </p:spPr>
        <p:txBody>
          <a:bodyPr vert="horz" lIns="91440" tIns="45720" rIns="91440" bIns="45720" rtlCol="0" anchor="ctr"/>
          <a:lstStyle>
            <a:lvl1pPr algn="r">
              <a:defRPr sz="3600">
                <a:solidFill>
                  <a:schemeClr val="bg1"/>
                </a:solidFill>
              </a:defRPr>
            </a:lvl1pPr>
          </a:lstStyle>
          <a:p>
            <a:fld id="{7F5CE407-6216-4202-80E4-A30DC2F709B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914400" rtl="0" eaLnBrk="1" latinLnBrk="0" hangingPunct="1">
        <a:spcBef>
          <a:spcPct val="0"/>
        </a:spcBef>
        <a:buNone/>
        <a:defRPr sz="4600" kern="1200">
          <a:solidFill>
            <a:schemeClr val="accent1"/>
          </a:solidFill>
          <a:latin typeface="+mj-lt"/>
          <a:ea typeface="+mj-ea"/>
          <a:cs typeface="+mj-cs"/>
        </a:defRPr>
      </a:lvl1pPr>
    </p:titleStyle>
    <p:body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www.slideshare.net/philippecamacho/smart-contracts" TargetMode="External"/><Relationship Id="rId4" Type="http://schemas.openxmlformats.org/officeDocument/2006/relationships/hyperlink" Target="http://startupmanagement.org/2014/12/16/the-ultimate-list-of-bitcoin-and-blockchain-white-papers/" TargetMode="External"/><Relationship Id="rId5" Type="http://schemas.openxmlformats.org/officeDocument/2006/relationships/hyperlink" Target="https://en.wikipedia.org/wiki/Blockchain_(database" TargetMode="External"/><Relationship Id="rId1" Type="http://schemas.openxmlformats.org/officeDocument/2006/relationships/slideLayout" Target="../slideLayouts/slideLayout2.xml"/><Relationship Id="rId2" Type="http://schemas.openxmlformats.org/officeDocument/2006/relationships/hyperlink" Target="http://scet.berkeley.edu/wp-content/uploads/BlockchainPaper.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en-US" altLang="zh-CN" dirty="0" err="1" smtClean="0"/>
              <a:t>BlockChain</a:t>
            </a:r>
            <a:r>
              <a:rPr kumimoji="1" lang="en-US" altLang="zh-CN" dirty="0" smtClean="0"/>
              <a:t> Technology</a:t>
            </a:r>
            <a:endParaRPr kumimoji="1" lang="zh-CN" altLang="en-US" dirty="0"/>
          </a:p>
        </p:txBody>
      </p:sp>
      <p:sp>
        <p:nvSpPr>
          <p:cNvPr id="3" name="副标题 2"/>
          <p:cNvSpPr>
            <a:spLocks noGrp="1"/>
          </p:cNvSpPr>
          <p:nvPr>
            <p:ph type="subTitle" idx="1"/>
          </p:nvPr>
        </p:nvSpPr>
        <p:spPr/>
        <p:txBody>
          <a:bodyPr>
            <a:normAutofit lnSpcReduction="10000"/>
          </a:bodyPr>
          <a:lstStyle/>
          <a:p>
            <a:r>
              <a:rPr kumimoji="1" lang="en-US" altLang="zh-CN" dirty="0" err="1" smtClean="0"/>
              <a:t>Hualiang</a:t>
            </a:r>
            <a:r>
              <a:rPr kumimoji="1" lang="en-US" altLang="zh-CN" dirty="0" smtClean="0"/>
              <a:t> Li</a:t>
            </a:r>
          </a:p>
          <a:p>
            <a:r>
              <a:rPr kumimoji="1" lang="en-US" altLang="zh-CN" dirty="0" smtClean="0"/>
              <a:t>Department of Electrical Engineering</a:t>
            </a:r>
          </a:p>
          <a:p>
            <a:r>
              <a:rPr kumimoji="1" lang="en-US" altLang="zh-CN" dirty="0" smtClean="0"/>
              <a:t>University of Hawaii, </a:t>
            </a:r>
            <a:r>
              <a:rPr kumimoji="1" lang="en-US" altLang="zh-CN" dirty="0" err="1" smtClean="0"/>
              <a:t>Manoa</a:t>
            </a:r>
            <a:endParaRPr kumimoji="1" lang="zh-CN" altLang="en-US" dirty="0"/>
          </a:p>
        </p:txBody>
      </p:sp>
    </p:spTree>
    <p:extLst>
      <p:ext uri="{BB962C8B-B14F-4D97-AF65-F5344CB8AC3E}">
        <p14:creationId xmlns:p14="http://schemas.microsoft.com/office/powerpoint/2010/main" val="361329621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Data Storage View</a:t>
            </a:r>
            <a:endParaRPr kumimoji="1" lang="zh-CN" altLang="en-US" dirty="0"/>
          </a:p>
        </p:txBody>
      </p:sp>
      <p:sp>
        <p:nvSpPr>
          <p:cNvPr id="3" name="内容占位符 2"/>
          <p:cNvSpPr>
            <a:spLocks noGrp="1"/>
          </p:cNvSpPr>
          <p:nvPr>
            <p:ph idx="1"/>
          </p:nvPr>
        </p:nvSpPr>
        <p:spPr/>
        <p:txBody>
          <a:bodyPr/>
          <a:lstStyle/>
          <a:p>
            <a:r>
              <a:rPr lang="en-US" altLang="zh-CN" b="1" dirty="0"/>
              <a:t>Internal consistency. </a:t>
            </a:r>
            <a:r>
              <a:rPr lang="en-US" altLang="zh-CN" dirty="0"/>
              <a:t>By using a fingerprint instead of a timestamp or a numerical sequence, you also get a nice way of validating the </a:t>
            </a:r>
            <a:r>
              <a:rPr lang="en-US" altLang="zh-CN" dirty="0" smtClean="0"/>
              <a:t>data.</a:t>
            </a:r>
          </a:p>
        </p:txBody>
      </p:sp>
      <p:pic>
        <p:nvPicPr>
          <p:cNvPr id="4" name="图片 3" descr="Blockchain_fingerpri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3752" y="2902433"/>
            <a:ext cx="5248683" cy="3041168"/>
          </a:xfrm>
          <a:prstGeom prst="rect">
            <a:avLst/>
          </a:prstGeom>
        </p:spPr>
      </p:pic>
    </p:spTree>
    <p:extLst>
      <p:ext uri="{BB962C8B-B14F-4D97-AF65-F5344CB8AC3E}">
        <p14:creationId xmlns:p14="http://schemas.microsoft.com/office/powerpoint/2010/main" val="354273027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Data Distribution</a:t>
            </a:r>
            <a:endParaRPr kumimoji="1" lang="zh-CN" altLang="en-US" dirty="0"/>
          </a:p>
        </p:txBody>
      </p:sp>
      <p:sp>
        <p:nvSpPr>
          <p:cNvPr id="3" name="内容占位符 2"/>
          <p:cNvSpPr>
            <a:spLocks noGrp="1"/>
          </p:cNvSpPr>
          <p:nvPr>
            <p:ph idx="1"/>
          </p:nvPr>
        </p:nvSpPr>
        <p:spPr/>
        <p:txBody>
          <a:bodyPr/>
          <a:lstStyle/>
          <a:p>
            <a:r>
              <a:rPr kumimoji="1" lang="en-US" altLang="zh-CN" dirty="0" smtClean="0"/>
              <a:t>Peer-to</a:t>
            </a:r>
            <a:r>
              <a:rPr kumimoji="1" lang="en-US" altLang="zh-CN" dirty="0" smtClean="0"/>
              <a:t>-</a:t>
            </a:r>
            <a:r>
              <a:rPr kumimoji="1" lang="en-US" altLang="zh-CN" dirty="0"/>
              <a:t>P</a:t>
            </a:r>
            <a:r>
              <a:rPr kumimoji="1" lang="en-US" altLang="zh-CN" dirty="0" smtClean="0"/>
              <a:t>eer </a:t>
            </a:r>
            <a:r>
              <a:rPr kumimoji="1" lang="en-US" altLang="zh-CN" dirty="0" smtClean="0"/>
              <a:t>model (compared to Client/Server model)</a:t>
            </a:r>
          </a:p>
          <a:p>
            <a:pPr lvl="1"/>
            <a:r>
              <a:rPr kumimoji="1" lang="en-US" altLang="zh-CN" dirty="0" smtClean="0"/>
              <a:t>Each peer has 100% or almost 100% of data. </a:t>
            </a:r>
          </a:p>
          <a:p>
            <a:pPr lvl="1"/>
            <a:r>
              <a:rPr kumimoji="1" lang="en-US" altLang="zh-CN" dirty="0" smtClean="0"/>
              <a:t>Less efficient but more independent.</a:t>
            </a:r>
          </a:p>
          <a:p>
            <a:pPr lvl="1"/>
            <a:r>
              <a:rPr lang="en-US" altLang="zh-CN" dirty="0"/>
              <a:t>no central server that can be controlled, so closing down peer-to-peer networks is harder. </a:t>
            </a:r>
          </a:p>
        </p:txBody>
      </p:sp>
      <p:pic>
        <p:nvPicPr>
          <p:cNvPr id="4" name="图片 3" descr="data_distribu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874" y="3769589"/>
            <a:ext cx="6001360" cy="2483582"/>
          </a:xfrm>
          <a:prstGeom prst="rect">
            <a:avLst/>
          </a:prstGeom>
        </p:spPr>
      </p:pic>
    </p:spTree>
    <p:extLst>
      <p:ext uri="{BB962C8B-B14F-4D97-AF65-F5344CB8AC3E}">
        <p14:creationId xmlns:p14="http://schemas.microsoft.com/office/powerpoint/2010/main" val="421448933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9275" y="557676"/>
            <a:ext cx="8042276" cy="1041787"/>
          </a:xfrm>
        </p:spPr>
        <p:txBody>
          <a:bodyPr/>
          <a:lstStyle/>
          <a:p>
            <a:r>
              <a:rPr lang="en-US" altLang="zh-CN" sz="3600" b="1" dirty="0"/>
              <a:t>The problems with </a:t>
            </a:r>
            <a:r>
              <a:rPr lang="en-US" altLang="zh-CN" sz="3600" b="1" dirty="0" smtClean="0"/>
              <a:t>Peer</a:t>
            </a:r>
            <a:r>
              <a:rPr lang="en-US" altLang="zh-CN" sz="3600" b="1" dirty="0"/>
              <a:t>-to</a:t>
            </a:r>
            <a:r>
              <a:rPr lang="en-US" altLang="zh-CN" sz="3600" b="1" dirty="0" smtClean="0"/>
              <a:t>-Peer </a:t>
            </a:r>
            <a:endParaRPr kumimoji="1" lang="zh-CN" altLang="en-US" sz="3600" dirty="0"/>
          </a:p>
        </p:txBody>
      </p:sp>
      <p:sp>
        <p:nvSpPr>
          <p:cNvPr id="3" name="内容占位符 2"/>
          <p:cNvSpPr>
            <a:spLocks noGrp="1"/>
          </p:cNvSpPr>
          <p:nvPr>
            <p:ph idx="1"/>
          </p:nvPr>
        </p:nvSpPr>
        <p:spPr>
          <a:xfrm>
            <a:off x="549275" y="2267314"/>
            <a:ext cx="8042276" cy="4343400"/>
          </a:xfrm>
        </p:spPr>
        <p:txBody>
          <a:bodyPr/>
          <a:lstStyle/>
          <a:p>
            <a:r>
              <a:rPr kumimoji="1" lang="en-US" altLang="zh-CN" dirty="0" smtClean="0"/>
              <a:t>Untrusted peer</a:t>
            </a:r>
          </a:p>
          <a:p>
            <a:pPr lvl="1"/>
            <a:r>
              <a:rPr kumimoji="1" lang="en-US" altLang="zh-CN" dirty="0" smtClean="0"/>
              <a:t>How to prevent to be corrupted by bad peers easily?</a:t>
            </a:r>
          </a:p>
          <a:p>
            <a:r>
              <a:rPr lang="en-US" altLang="zh-CN" dirty="0"/>
              <a:t>P</a:t>
            </a:r>
            <a:r>
              <a:rPr lang="en-US" altLang="zh-CN" dirty="0" smtClean="0"/>
              <a:t>roblem </a:t>
            </a:r>
            <a:r>
              <a:rPr lang="en-US" altLang="zh-CN" dirty="0"/>
              <a:t>of agreement or </a:t>
            </a:r>
            <a:r>
              <a:rPr lang="en-US" altLang="zh-CN" dirty="0" smtClean="0"/>
              <a:t>consensus</a:t>
            </a:r>
          </a:p>
          <a:p>
            <a:pPr lvl="1"/>
            <a:r>
              <a:rPr lang="en-US" altLang="zh-CN" dirty="0" smtClean="0"/>
              <a:t> e.g. different update speed</a:t>
            </a:r>
          </a:p>
          <a:p>
            <a:pPr lvl="1"/>
            <a:r>
              <a:rPr lang="en-US" altLang="zh-CN" dirty="0" smtClean="0"/>
              <a:t> How to </a:t>
            </a:r>
            <a:r>
              <a:rPr lang="en-US" altLang="zh-CN" dirty="0"/>
              <a:t>determine the “real” or “true” state of the data? </a:t>
            </a:r>
          </a:p>
          <a:p>
            <a:endParaRPr kumimoji="1" lang="zh-CN" altLang="en-US" dirty="0"/>
          </a:p>
        </p:txBody>
      </p:sp>
    </p:spTree>
    <p:extLst>
      <p:ext uri="{BB962C8B-B14F-4D97-AF65-F5344CB8AC3E}">
        <p14:creationId xmlns:p14="http://schemas.microsoft.com/office/powerpoint/2010/main" val="10620905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Conflict Resolution</a:t>
            </a:r>
            <a:endParaRPr kumimoji="1" lang="zh-CN" altLang="en-US" dirty="0"/>
          </a:p>
        </p:txBody>
      </p:sp>
      <p:sp>
        <p:nvSpPr>
          <p:cNvPr id="3" name="内容占位符 2"/>
          <p:cNvSpPr>
            <a:spLocks noGrp="1"/>
          </p:cNvSpPr>
          <p:nvPr>
            <p:ph idx="1"/>
          </p:nvPr>
        </p:nvSpPr>
        <p:spPr/>
        <p:txBody>
          <a:bodyPr/>
          <a:lstStyle/>
          <a:p>
            <a:r>
              <a:rPr lang="en-US" altLang="zh-CN" dirty="0"/>
              <a:t>A common conflict is when multiple </a:t>
            </a:r>
            <a:r>
              <a:rPr lang="en-US" altLang="zh-CN" dirty="0" smtClean="0"/>
              <a:t>peers </a:t>
            </a:r>
            <a:r>
              <a:rPr lang="en-US" altLang="zh-CN" dirty="0"/>
              <a:t>create blocks at roughly the same time. Because blocks take time to be shared across the network, which one should count as the legit block? </a:t>
            </a:r>
          </a:p>
          <a:p>
            <a:endParaRPr kumimoji="1" lang="zh-CN" altLang="en-US" dirty="0"/>
          </a:p>
        </p:txBody>
      </p:sp>
      <p:pic>
        <p:nvPicPr>
          <p:cNvPr id="4" name="图片 3" descr="block_confli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0158" y="3429256"/>
            <a:ext cx="5445255" cy="2458081"/>
          </a:xfrm>
          <a:prstGeom prst="rect">
            <a:avLst/>
          </a:prstGeom>
        </p:spPr>
      </p:pic>
    </p:spTree>
    <p:extLst>
      <p:ext uri="{BB962C8B-B14F-4D97-AF65-F5344CB8AC3E}">
        <p14:creationId xmlns:p14="http://schemas.microsoft.com/office/powerpoint/2010/main" val="295565247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Conflict Resolution</a:t>
            </a:r>
            <a:endParaRPr kumimoji="1" lang="zh-CN" altLang="en-US" dirty="0"/>
          </a:p>
        </p:txBody>
      </p:sp>
      <p:sp>
        <p:nvSpPr>
          <p:cNvPr id="3" name="内容占位符 2"/>
          <p:cNvSpPr>
            <a:spLocks noGrp="1"/>
          </p:cNvSpPr>
          <p:nvPr>
            <p:ph idx="1"/>
          </p:nvPr>
        </p:nvSpPr>
        <p:spPr/>
        <p:txBody>
          <a:bodyPr/>
          <a:lstStyle/>
          <a:p>
            <a:r>
              <a:rPr kumimoji="1" lang="en-US" altLang="zh-CN" dirty="0" smtClean="0"/>
              <a:t>Longest chain rule.</a:t>
            </a:r>
          </a:p>
          <a:p>
            <a:pPr lvl="1"/>
            <a:r>
              <a:rPr lang="en-US" altLang="zh-CN" dirty="0"/>
              <a:t>A</a:t>
            </a:r>
            <a:r>
              <a:rPr lang="en-US" altLang="zh-CN" dirty="0" smtClean="0"/>
              <a:t>ssume </a:t>
            </a:r>
            <a:r>
              <a:rPr lang="en-US" altLang="zh-CN" dirty="0"/>
              <a:t>that the first ‘Block 81’ you see is valid. Let’s say you see 81a first. You can start building the next block on that, trying to create 82a: </a:t>
            </a:r>
          </a:p>
          <a:p>
            <a:pPr lvl="1"/>
            <a:endParaRPr kumimoji="1" lang="zh-CN" altLang="en-US" dirty="0"/>
          </a:p>
        </p:txBody>
      </p:sp>
      <p:pic>
        <p:nvPicPr>
          <p:cNvPr id="4" name="图片 3" descr="first_see_legitima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3314701"/>
            <a:ext cx="6667500" cy="2628900"/>
          </a:xfrm>
          <a:prstGeom prst="rect">
            <a:avLst/>
          </a:prstGeom>
        </p:spPr>
      </p:pic>
    </p:spTree>
    <p:extLst>
      <p:ext uri="{BB962C8B-B14F-4D97-AF65-F5344CB8AC3E}">
        <p14:creationId xmlns:p14="http://schemas.microsoft.com/office/powerpoint/2010/main" val="59634087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Conflict Resolution</a:t>
            </a:r>
            <a:endParaRPr kumimoji="1" lang="zh-CN" altLang="en-US" dirty="0"/>
          </a:p>
        </p:txBody>
      </p:sp>
      <p:sp>
        <p:nvSpPr>
          <p:cNvPr id="3" name="内容占位符 2"/>
          <p:cNvSpPr>
            <a:spLocks noGrp="1"/>
          </p:cNvSpPr>
          <p:nvPr>
            <p:ph idx="1"/>
          </p:nvPr>
        </p:nvSpPr>
        <p:spPr/>
        <p:txBody>
          <a:bodyPr/>
          <a:lstStyle/>
          <a:p>
            <a:r>
              <a:rPr kumimoji="1" lang="en-US" altLang="zh-CN" dirty="0"/>
              <a:t>Longest chain rule</a:t>
            </a:r>
            <a:r>
              <a:rPr kumimoji="1" lang="en-US" altLang="zh-CN" dirty="0" smtClean="0"/>
              <a:t>.</a:t>
            </a:r>
          </a:p>
          <a:p>
            <a:pPr lvl="1"/>
            <a:r>
              <a:rPr lang="en-US" altLang="zh-CN" dirty="0"/>
              <a:t>in a few seconds you may see 81b. If you see this, you keep an eye on it. If later you see 82b, the “longest chain rule” says that you should regard the longer ‘b’ chain as the valid one (...80, 81b, 82b) and ignore the shorter chain (...80, 81a). So you stop trying to make 82a and instead start trying to make 83b: </a:t>
            </a:r>
          </a:p>
          <a:p>
            <a:pPr marL="349250" lvl="1" indent="0">
              <a:buNone/>
            </a:pPr>
            <a:endParaRPr kumimoji="1" lang="en-US" altLang="zh-CN" dirty="0"/>
          </a:p>
          <a:p>
            <a:endParaRPr kumimoji="1" lang="zh-CN" altLang="en-US" dirty="0"/>
          </a:p>
        </p:txBody>
      </p:sp>
      <p:pic>
        <p:nvPicPr>
          <p:cNvPr id="4" name="图片 3" descr="longest_chain_legitima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156" y="3785663"/>
            <a:ext cx="8155326" cy="2799061"/>
          </a:xfrm>
          <a:prstGeom prst="rect">
            <a:avLst/>
          </a:prstGeom>
        </p:spPr>
      </p:pic>
    </p:spTree>
    <p:extLst>
      <p:ext uri="{BB962C8B-B14F-4D97-AF65-F5344CB8AC3E}">
        <p14:creationId xmlns:p14="http://schemas.microsoft.com/office/powerpoint/2010/main" val="139573406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Conflict Resolution</a:t>
            </a:r>
            <a:endParaRPr kumimoji="1" lang="zh-CN" altLang="en-US" dirty="0"/>
          </a:p>
        </p:txBody>
      </p:sp>
      <p:sp>
        <p:nvSpPr>
          <p:cNvPr id="3" name="内容占位符 2"/>
          <p:cNvSpPr>
            <a:spLocks noGrp="1"/>
          </p:cNvSpPr>
          <p:nvPr>
            <p:ph idx="1"/>
          </p:nvPr>
        </p:nvSpPr>
        <p:spPr/>
        <p:txBody>
          <a:bodyPr/>
          <a:lstStyle/>
          <a:p>
            <a:r>
              <a:rPr lang="en-US" altLang="zh-CN" dirty="0"/>
              <a:t>The “longest chain rule” is the rule that the </a:t>
            </a:r>
            <a:r>
              <a:rPr lang="en-US" altLang="zh-CN" dirty="0" err="1"/>
              <a:t>bitcoin</a:t>
            </a:r>
            <a:r>
              <a:rPr lang="en-US" altLang="zh-CN" dirty="0"/>
              <a:t> </a:t>
            </a:r>
            <a:r>
              <a:rPr lang="en-US" altLang="zh-CN" dirty="0" err="1"/>
              <a:t>blockchain</a:t>
            </a:r>
            <a:r>
              <a:rPr lang="en-US" altLang="zh-CN" dirty="0"/>
              <a:t> ecosystem uses to resolve these conflicts which are common in distributed networks. </a:t>
            </a:r>
          </a:p>
          <a:p>
            <a:r>
              <a:rPr lang="en-US" altLang="zh-CN" dirty="0"/>
              <a:t>However, with a more </a:t>
            </a:r>
            <a:r>
              <a:rPr lang="en-US" altLang="zh-CN" dirty="0" err="1"/>
              <a:t>centralised</a:t>
            </a:r>
            <a:r>
              <a:rPr lang="en-US" altLang="zh-CN" dirty="0"/>
              <a:t> or trusted </a:t>
            </a:r>
            <a:r>
              <a:rPr lang="en-US" altLang="zh-CN" dirty="0" err="1"/>
              <a:t>blockchain</a:t>
            </a:r>
            <a:r>
              <a:rPr lang="en-US" altLang="zh-CN" dirty="0"/>
              <a:t> network, you can make decisions by using a trusted, or senior validator to arbitrate in these cases. </a:t>
            </a:r>
          </a:p>
          <a:p>
            <a:endParaRPr kumimoji="1" lang="zh-CN" altLang="en-US" dirty="0"/>
          </a:p>
        </p:txBody>
      </p:sp>
    </p:spTree>
    <p:extLst>
      <p:ext uri="{BB962C8B-B14F-4D97-AF65-F5344CB8AC3E}">
        <p14:creationId xmlns:p14="http://schemas.microsoft.com/office/powerpoint/2010/main" val="120121058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4000" dirty="0" smtClean="0"/>
              <a:t>Upgrades: How to change rules</a:t>
            </a:r>
            <a:endParaRPr kumimoji="1" lang="zh-CN" altLang="en-US" sz="4000" dirty="0"/>
          </a:p>
        </p:txBody>
      </p:sp>
      <p:sp>
        <p:nvSpPr>
          <p:cNvPr id="3" name="内容占位符 2"/>
          <p:cNvSpPr>
            <a:spLocks noGrp="1"/>
          </p:cNvSpPr>
          <p:nvPr>
            <p:ph idx="1"/>
          </p:nvPr>
        </p:nvSpPr>
        <p:spPr/>
        <p:txBody>
          <a:bodyPr>
            <a:normAutofit lnSpcReduction="10000"/>
          </a:bodyPr>
          <a:lstStyle/>
          <a:p>
            <a:r>
              <a:rPr lang="en-US" altLang="zh-CN" dirty="0"/>
              <a:t>In a private, controlled network where someone has control over upgrades, this is an easy problem to </a:t>
            </a:r>
            <a:r>
              <a:rPr lang="en-US" altLang="zh-CN" dirty="0" smtClean="0"/>
              <a:t>solve.</a:t>
            </a:r>
            <a:endParaRPr lang="en-US" altLang="zh-CN" dirty="0"/>
          </a:p>
          <a:p>
            <a:r>
              <a:rPr kumimoji="1" lang="en-US" altLang="zh-CN" dirty="0" smtClean="0"/>
              <a:t>With </a:t>
            </a:r>
            <a:r>
              <a:rPr kumimoji="1" lang="en-US" altLang="zh-CN" dirty="0" err="1" smtClean="0"/>
              <a:t>BlockChain</a:t>
            </a:r>
            <a:r>
              <a:rPr kumimoji="1" lang="en-US" altLang="zh-CN" dirty="0" smtClean="0"/>
              <a:t> (2 phases)</a:t>
            </a:r>
          </a:p>
          <a:p>
            <a:pPr lvl="1"/>
            <a:r>
              <a:rPr kumimoji="1" lang="en-US" altLang="zh-CN" dirty="0" smtClean="0"/>
              <a:t>1. Suggest the change.</a:t>
            </a:r>
          </a:p>
          <a:p>
            <a:pPr lvl="1"/>
            <a:r>
              <a:rPr kumimoji="1" lang="en-US" altLang="zh-CN" dirty="0" smtClean="0"/>
              <a:t>2. Adopt the change.</a:t>
            </a:r>
          </a:p>
          <a:p>
            <a:r>
              <a:rPr lang="en-US" altLang="zh-CN" dirty="0"/>
              <a:t>If the majority of the network </a:t>
            </a:r>
            <a:r>
              <a:rPr lang="en-US" altLang="zh-CN" dirty="0" smtClean="0"/>
              <a:t>choose </a:t>
            </a:r>
            <a:r>
              <a:rPr lang="en-US" altLang="zh-CN" dirty="0"/>
              <a:t>to run a new version of the software, then new-style blocks will be created faster than the minority, and the minority will be forced to switch or become irrelevant in a “</a:t>
            </a:r>
            <a:r>
              <a:rPr lang="en-US" altLang="zh-CN" dirty="0" err="1"/>
              <a:t>blockchain</a:t>
            </a:r>
            <a:r>
              <a:rPr lang="en-US" altLang="zh-CN" dirty="0"/>
              <a:t> fork”. So </a:t>
            </a:r>
            <a:r>
              <a:rPr lang="en-US" altLang="zh-CN" dirty="0" smtClean="0"/>
              <a:t>the majority </a:t>
            </a:r>
            <a:r>
              <a:rPr lang="en-US" altLang="zh-CN" dirty="0"/>
              <a:t>have a good deal of “say” as to </a:t>
            </a:r>
            <a:r>
              <a:rPr lang="en-US" altLang="zh-CN" dirty="0" smtClean="0"/>
              <a:t>what gets </a:t>
            </a:r>
            <a:r>
              <a:rPr lang="en-US" altLang="zh-CN" dirty="0"/>
              <a:t>implemented. </a:t>
            </a:r>
          </a:p>
          <a:p>
            <a:endParaRPr kumimoji="1" lang="en-US" altLang="zh-CN" dirty="0" smtClean="0"/>
          </a:p>
        </p:txBody>
      </p:sp>
    </p:spTree>
    <p:extLst>
      <p:ext uri="{BB962C8B-B14F-4D97-AF65-F5344CB8AC3E}">
        <p14:creationId xmlns:p14="http://schemas.microsoft.com/office/powerpoint/2010/main" val="344842339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600" dirty="0"/>
              <a:t>C</a:t>
            </a:r>
            <a:r>
              <a:rPr kumimoji="1" lang="en-US" altLang="zh-CN" sz="3600" dirty="0" smtClean="0"/>
              <a:t>ontrol who can write to data</a:t>
            </a:r>
            <a:endParaRPr kumimoji="1" lang="zh-CN" altLang="en-US" sz="3600" dirty="0"/>
          </a:p>
        </p:txBody>
      </p:sp>
      <p:sp>
        <p:nvSpPr>
          <p:cNvPr id="3" name="内容占位符 2"/>
          <p:cNvSpPr>
            <a:spLocks noGrp="1"/>
          </p:cNvSpPr>
          <p:nvPr>
            <p:ph idx="1"/>
          </p:nvPr>
        </p:nvSpPr>
        <p:spPr/>
        <p:txBody>
          <a:bodyPr/>
          <a:lstStyle/>
          <a:p>
            <a:r>
              <a:rPr kumimoji="1" lang="en-US" altLang="zh-CN" dirty="0" err="1" smtClean="0"/>
              <a:t>Permissionless</a:t>
            </a:r>
            <a:r>
              <a:rPr kumimoji="1" lang="en-US" altLang="zh-CN" dirty="0" smtClean="0"/>
              <a:t> </a:t>
            </a:r>
            <a:r>
              <a:rPr kumimoji="1" lang="en-US" altLang="zh-CN" dirty="0" err="1" smtClean="0"/>
              <a:t>vs</a:t>
            </a:r>
            <a:r>
              <a:rPr kumimoji="1" lang="en-US" altLang="zh-CN" dirty="0" smtClean="0"/>
              <a:t> Permissioned</a:t>
            </a:r>
          </a:p>
          <a:p>
            <a:r>
              <a:rPr kumimoji="1" lang="en-US" altLang="zh-CN" dirty="0" err="1" smtClean="0"/>
              <a:t>Permissionless</a:t>
            </a:r>
            <a:r>
              <a:rPr kumimoji="1" lang="en-US" altLang="zh-CN" dirty="0" smtClean="0"/>
              <a:t>: </a:t>
            </a:r>
            <a:r>
              <a:rPr lang="en-US" altLang="zh-CN" dirty="0"/>
              <a:t>Y</a:t>
            </a:r>
            <a:r>
              <a:rPr lang="en-US" altLang="zh-CN" dirty="0" smtClean="0"/>
              <a:t>ou </a:t>
            </a:r>
            <a:r>
              <a:rPr lang="en-US" altLang="zh-CN" dirty="0"/>
              <a:t>don’t need to sign up, log in, or apply to join the network</a:t>
            </a:r>
            <a:r>
              <a:rPr lang="en-US" altLang="zh-CN" dirty="0" smtClean="0"/>
              <a:t>.</a:t>
            </a:r>
          </a:p>
          <a:p>
            <a:r>
              <a:rPr kumimoji="1" lang="en-US" altLang="zh-CN" dirty="0" smtClean="0"/>
              <a:t>Permissioned: </a:t>
            </a:r>
          </a:p>
          <a:p>
            <a:pPr lvl="1"/>
            <a:r>
              <a:rPr lang="en-US" altLang="zh-CN" dirty="0"/>
              <a:t>U</a:t>
            </a:r>
            <a:r>
              <a:rPr lang="en-US" altLang="zh-CN" dirty="0" smtClean="0"/>
              <a:t>se </a:t>
            </a:r>
            <a:r>
              <a:rPr lang="en-US" altLang="zh-CN" dirty="0" err="1"/>
              <a:t>blockchain</a:t>
            </a:r>
            <a:r>
              <a:rPr lang="en-US" altLang="zh-CN" dirty="0"/>
              <a:t> technology in a trusted, private </a:t>
            </a:r>
            <a:r>
              <a:rPr lang="en-US" altLang="zh-CN" dirty="0" smtClean="0"/>
              <a:t>network</a:t>
            </a:r>
          </a:p>
          <a:p>
            <a:pPr lvl="1"/>
            <a:r>
              <a:rPr lang="en-US" altLang="zh-CN" dirty="0" smtClean="0"/>
              <a:t>Not publish </a:t>
            </a:r>
            <a:r>
              <a:rPr lang="en-US" altLang="zh-CN" dirty="0"/>
              <a:t>all the rules of what a valid transaction or block looks like. </a:t>
            </a:r>
          </a:p>
          <a:p>
            <a:pPr lvl="1"/>
            <a:endParaRPr lang="en-US" altLang="zh-CN" dirty="0"/>
          </a:p>
          <a:p>
            <a:pPr lvl="1"/>
            <a:endParaRPr kumimoji="1" lang="zh-CN" altLang="en-US" dirty="0"/>
          </a:p>
        </p:txBody>
      </p:sp>
    </p:spTree>
    <p:extLst>
      <p:ext uri="{BB962C8B-B14F-4D97-AF65-F5344CB8AC3E}">
        <p14:creationId xmlns:p14="http://schemas.microsoft.com/office/powerpoint/2010/main" val="35513396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4000" dirty="0" smtClean="0"/>
              <a:t>How to make it harder for hacker?</a:t>
            </a:r>
            <a:endParaRPr kumimoji="1" lang="zh-CN" altLang="en-US" sz="4000" dirty="0"/>
          </a:p>
        </p:txBody>
      </p:sp>
      <p:sp>
        <p:nvSpPr>
          <p:cNvPr id="3" name="内容占位符 2"/>
          <p:cNvSpPr>
            <a:spLocks noGrp="1"/>
          </p:cNvSpPr>
          <p:nvPr>
            <p:ph idx="1"/>
          </p:nvPr>
        </p:nvSpPr>
        <p:spPr/>
        <p:txBody>
          <a:bodyPr>
            <a:normAutofit/>
          </a:bodyPr>
          <a:lstStyle/>
          <a:p>
            <a:r>
              <a:rPr lang="en-US" altLang="zh-CN" sz="2000" dirty="0"/>
              <a:t>A problem with a </a:t>
            </a:r>
            <a:r>
              <a:rPr lang="en-US" altLang="zh-CN" sz="2000" dirty="0" err="1"/>
              <a:t>permissionless</a:t>
            </a:r>
            <a:r>
              <a:rPr lang="en-US" altLang="zh-CN" sz="2000" dirty="0"/>
              <a:t>, or open networks is that they can be attacked by </a:t>
            </a:r>
            <a:r>
              <a:rPr lang="en-US" altLang="zh-CN" sz="2000" dirty="0" smtClean="0"/>
              <a:t>anyone.</a:t>
            </a:r>
          </a:p>
          <a:p>
            <a:r>
              <a:rPr kumimoji="1" lang="en-US" altLang="zh-CN" sz="2000" dirty="0" smtClean="0"/>
              <a:t>Attacker can:</a:t>
            </a:r>
          </a:p>
          <a:p>
            <a:pPr marL="349250" lvl="1" indent="0">
              <a:buNone/>
            </a:pPr>
            <a:r>
              <a:rPr lang="en-US" altLang="zh-CN" sz="1800" b="1" dirty="0"/>
              <a:t>1. </a:t>
            </a:r>
            <a:r>
              <a:rPr lang="en-US" altLang="zh-CN" sz="1800" dirty="0" smtClean="0"/>
              <a:t>Refuse </a:t>
            </a:r>
            <a:r>
              <a:rPr lang="en-US" altLang="zh-CN" sz="1800" dirty="0"/>
              <a:t>to relay valid transactions to other nodes.</a:t>
            </a:r>
            <a:br>
              <a:rPr lang="en-US" altLang="zh-CN" sz="1800" dirty="0"/>
            </a:br>
            <a:r>
              <a:rPr lang="en-US" altLang="zh-CN" sz="1800" b="1" dirty="0"/>
              <a:t>2. </a:t>
            </a:r>
            <a:r>
              <a:rPr lang="en-US" altLang="zh-CN" sz="1800" dirty="0"/>
              <a:t>Attempt to create blocks that include or exclude specific transactions of his choosing.</a:t>
            </a:r>
            <a:br>
              <a:rPr lang="en-US" altLang="zh-CN" sz="1800" dirty="0"/>
            </a:br>
            <a:r>
              <a:rPr lang="en-US" altLang="zh-CN" sz="1800" b="1" dirty="0"/>
              <a:t>3. </a:t>
            </a:r>
            <a:r>
              <a:rPr lang="en-US" altLang="zh-CN" sz="1800" dirty="0"/>
              <a:t>Attempt to create a ‘longer chain’ of blocks that make previously accepted blocks become ‘orphans’ and not part of the main chain. </a:t>
            </a:r>
            <a:endParaRPr lang="en-US" altLang="zh-CN" sz="1800" dirty="0" smtClean="0"/>
          </a:p>
          <a:p>
            <a:r>
              <a:rPr kumimoji="1" lang="en-US" altLang="zh-CN" sz="2000" dirty="0"/>
              <a:t>Attacker can’t</a:t>
            </a:r>
            <a:r>
              <a:rPr kumimoji="1" lang="en-US" altLang="zh-CN" sz="2000" dirty="0" smtClean="0"/>
              <a:t>:</a:t>
            </a:r>
          </a:p>
          <a:p>
            <a:pPr marL="336550" lvl="1" indent="0">
              <a:buNone/>
            </a:pPr>
            <a:r>
              <a:rPr lang="en-US" altLang="zh-CN" sz="1800" b="1" dirty="0" smtClean="0"/>
              <a:t>1. </a:t>
            </a:r>
            <a:r>
              <a:rPr lang="en-US" altLang="zh-CN" sz="1800" dirty="0" smtClean="0"/>
              <a:t>Create </a:t>
            </a:r>
            <a:r>
              <a:rPr lang="en-US" altLang="zh-CN" sz="1800" dirty="0" err="1"/>
              <a:t>bitcoins</a:t>
            </a:r>
            <a:r>
              <a:rPr lang="en-US" altLang="zh-CN" sz="1800" dirty="0"/>
              <a:t> out </a:t>
            </a:r>
            <a:r>
              <a:rPr lang="en-US" altLang="zh-CN" sz="1800" dirty="0" smtClean="0"/>
              <a:t>of </a:t>
            </a:r>
            <a:r>
              <a:rPr lang="en-US" altLang="zh-CN" sz="1800" dirty="0"/>
              <a:t>air</a:t>
            </a:r>
            <a:r>
              <a:rPr lang="en-US" altLang="zh-CN" sz="1800" dirty="0" smtClean="0"/>
              <a:t>.</a:t>
            </a:r>
          </a:p>
          <a:p>
            <a:pPr marL="336550" lvl="1" indent="0">
              <a:buNone/>
            </a:pPr>
            <a:r>
              <a:rPr lang="en-US" altLang="zh-CN" sz="1800" b="1" dirty="0" smtClean="0"/>
              <a:t>2</a:t>
            </a:r>
            <a:r>
              <a:rPr lang="en-US" altLang="zh-CN" sz="1800" b="1" dirty="0"/>
              <a:t>. </a:t>
            </a:r>
            <a:r>
              <a:rPr lang="en-US" altLang="zh-CN" sz="1800" dirty="0"/>
              <a:t>Steal </a:t>
            </a:r>
            <a:r>
              <a:rPr lang="en-US" altLang="zh-CN" sz="1800" dirty="0" err="1"/>
              <a:t>bitcoins</a:t>
            </a:r>
            <a:r>
              <a:rPr lang="en-US" altLang="zh-CN" sz="1800" dirty="0"/>
              <a:t> from your account.</a:t>
            </a:r>
            <a:br>
              <a:rPr lang="en-US" altLang="zh-CN" sz="1800" dirty="0"/>
            </a:br>
            <a:r>
              <a:rPr lang="en-US" altLang="zh-CN" sz="1800" b="1" dirty="0"/>
              <a:t>3. </a:t>
            </a:r>
            <a:r>
              <a:rPr lang="en-US" altLang="zh-CN" sz="1800" dirty="0"/>
              <a:t>Make payments on your behalf or pretend to be you. </a:t>
            </a:r>
          </a:p>
          <a:p>
            <a:endParaRPr kumimoji="1" lang="zh-CN" altLang="en-US" sz="2000" dirty="0"/>
          </a:p>
        </p:txBody>
      </p:sp>
    </p:spTree>
    <p:extLst>
      <p:ext uri="{BB962C8B-B14F-4D97-AF65-F5344CB8AC3E}">
        <p14:creationId xmlns:p14="http://schemas.microsoft.com/office/powerpoint/2010/main" val="301003430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Third-party </a:t>
            </a:r>
            <a:r>
              <a:rPr kumimoji="1" lang="en-US" altLang="zh-CN" dirty="0"/>
              <a:t>I</a:t>
            </a:r>
            <a:r>
              <a:rPr kumimoji="1" lang="en-US" altLang="zh-CN" dirty="0" smtClean="0"/>
              <a:t>nvolved System</a:t>
            </a:r>
            <a:endParaRPr kumimoji="1" lang="zh-CN" altLang="en-US" dirty="0"/>
          </a:p>
        </p:txBody>
      </p:sp>
      <p:pic>
        <p:nvPicPr>
          <p:cNvPr id="4" name="内容占位符 3" descr="third_party_trans.png"/>
          <p:cNvPicPr>
            <a:picLocks noGrp="1" noChangeAspect="1"/>
          </p:cNvPicPr>
          <p:nvPr>
            <p:ph idx="1"/>
          </p:nvPr>
        </p:nvPicPr>
        <p:blipFill>
          <a:blip r:embed="rId3">
            <a:extLst>
              <a:ext uri="{28A0092B-C50C-407E-A947-70E740481C1C}">
                <a14:useLocalDpi xmlns:a14="http://schemas.microsoft.com/office/drawing/2010/main" val="0"/>
              </a:ext>
            </a:extLst>
          </a:blip>
          <a:srcRect t="1404" b="1404"/>
          <a:stretch>
            <a:fillRect/>
          </a:stretch>
        </p:blipFill>
        <p:spPr/>
      </p:pic>
    </p:spTree>
    <p:extLst>
      <p:ext uri="{BB962C8B-B14F-4D97-AF65-F5344CB8AC3E}">
        <p14:creationId xmlns:p14="http://schemas.microsoft.com/office/powerpoint/2010/main" val="6452354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4000" dirty="0"/>
              <a:t>How to make it harder for hacker?</a:t>
            </a:r>
            <a:endParaRPr kumimoji="1" lang="zh-CN" altLang="en-US" sz="4000" dirty="0"/>
          </a:p>
        </p:txBody>
      </p:sp>
      <p:sp>
        <p:nvSpPr>
          <p:cNvPr id="3" name="内容占位符 2"/>
          <p:cNvSpPr>
            <a:spLocks noGrp="1"/>
          </p:cNvSpPr>
          <p:nvPr>
            <p:ph idx="1"/>
          </p:nvPr>
        </p:nvSpPr>
        <p:spPr/>
        <p:txBody>
          <a:bodyPr>
            <a:normAutofit fontScale="85000" lnSpcReduction="10000"/>
          </a:bodyPr>
          <a:lstStyle/>
          <a:p>
            <a:r>
              <a:rPr lang="en-US" altLang="zh-CN" b="1" dirty="0"/>
              <a:t>With transactions, </a:t>
            </a:r>
            <a:r>
              <a:rPr lang="en-US" altLang="zh-CN" dirty="0"/>
              <a:t>the effect a dishonest miner can have is very limited. If the rest of the network is honest, they will reject any invalid transactions coming from them, and they will hear about valid transactions from other honest nodes, even if they are refusing to pass them on. </a:t>
            </a:r>
          </a:p>
          <a:p>
            <a:r>
              <a:rPr lang="en-US" altLang="zh-CN" b="1" dirty="0"/>
              <a:t>With blocks, </a:t>
            </a:r>
            <a:r>
              <a:rPr lang="en-US" altLang="zh-CN" dirty="0"/>
              <a:t>if the malicious attacker has sufficient block creation power (and this is what it all hinges on), he can delay your transaction by refusing to include it in his blocks. However, your transaction will still be known by other honest nodes as an ‘unconfirmed transaction’, and they will include it in their blocks. </a:t>
            </a:r>
          </a:p>
          <a:p>
            <a:r>
              <a:rPr lang="en-US" altLang="zh-CN" b="1" dirty="0"/>
              <a:t>Worse case, </a:t>
            </a:r>
            <a:r>
              <a:rPr lang="en-US" altLang="zh-CN" dirty="0"/>
              <a:t>is if the malicious attacker can create a longer chain of blocks than the rest of the network, and invoking the “longest chain rule” to kick out the shorter chains. This lets the attacker unwind a transaction. </a:t>
            </a:r>
          </a:p>
          <a:p>
            <a:endParaRPr lang="en-US" altLang="zh-CN" dirty="0"/>
          </a:p>
          <a:p>
            <a:endParaRPr kumimoji="1" lang="zh-CN" altLang="en-US" dirty="0"/>
          </a:p>
        </p:txBody>
      </p:sp>
    </p:spTree>
    <p:extLst>
      <p:ext uri="{BB962C8B-B14F-4D97-AF65-F5344CB8AC3E}">
        <p14:creationId xmlns:p14="http://schemas.microsoft.com/office/powerpoint/2010/main" val="134502159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Double </a:t>
            </a:r>
            <a:r>
              <a:rPr kumimoji="1" lang="en-US" altLang="zh-CN" dirty="0"/>
              <a:t>S</a:t>
            </a:r>
            <a:r>
              <a:rPr kumimoji="1" lang="en-US" altLang="zh-CN" dirty="0" smtClean="0"/>
              <a:t>pend Problem</a:t>
            </a:r>
            <a:endParaRPr kumimoji="1" lang="zh-CN" altLang="en-US" dirty="0"/>
          </a:p>
        </p:txBody>
      </p:sp>
      <p:sp>
        <p:nvSpPr>
          <p:cNvPr id="3" name="内容占位符 2"/>
          <p:cNvSpPr>
            <a:spLocks noGrp="1"/>
          </p:cNvSpPr>
          <p:nvPr>
            <p:ph idx="1"/>
          </p:nvPr>
        </p:nvSpPr>
        <p:spPr/>
        <p:txBody>
          <a:bodyPr>
            <a:normAutofit fontScale="92500" lnSpcReduction="20000"/>
          </a:bodyPr>
          <a:lstStyle/>
          <a:p>
            <a:r>
              <a:rPr kumimoji="1" lang="en-US" altLang="zh-CN" dirty="0" smtClean="0"/>
              <a:t>Suppose you did this:</a:t>
            </a:r>
          </a:p>
          <a:p>
            <a:pPr marL="336550" lvl="1" indent="0">
              <a:buNone/>
            </a:pPr>
            <a:r>
              <a:rPr lang="en-US" altLang="zh-CN" b="1" dirty="0"/>
              <a:t>1. </a:t>
            </a:r>
            <a:r>
              <a:rPr lang="en-US" altLang="zh-CN" dirty="0" smtClean="0"/>
              <a:t>Create </a:t>
            </a:r>
            <a:r>
              <a:rPr lang="en-US" altLang="zh-CN" dirty="0"/>
              <a:t>two payments with the same </a:t>
            </a:r>
            <a:r>
              <a:rPr lang="en-US" altLang="zh-CN" dirty="0" err="1"/>
              <a:t>bitcoins</a:t>
            </a:r>
            <a:r>
              <a:rPr lang="en-US" altLang="zh-CN" dirty="0"/>
              <a:t>: one to an online retailer, the other to yourself (another address you control)</a:t>
            </a:r>
            <a:r>
              <a:rPr lang="en-US" altLang="zh-CN" dirty="0" smtClean="0"/>
              <a:t>.</a:t>
            </a:r>
          </a:p>
          <a:p>
            <a:pPr marL="336550" lvl="1" indent="0">
              <a:buNone/>
            </a:pPr>
            <a:r>
              <a:rPr lang="en-US" altLang="zh-CN" b="1" dirty="0" smtClean="0"/>
              <a:t>2</a:t>
            </a:r>
            <a:r>
              <a:rPr lang="en-US" altLang="zh-CN" b="1" dirty="0"/>
              <a:t>. </a:t>
            </a:r>
            <a:r>
              <a:rPr lang="en-US" altLang="zh-CN" dirty="0"/>
              <a:t>Only broadcast the payment that pays the retailer.</a:t>
            </a:r>
            <a:br>
              <a:rPr lang="en-US" altLang="zh-CN" dirty="0"/>
            </a:br>
            <a:r>
              <a:rPr lang="en-US" altLang="zh-CN" b="1" dirty="0"/>
              <a:t>3. </a:t>
            </a:r>
            <a:r>
              <a:rPr lang="en-US" altLang="zh-CN" dirty="0"/>
              <a:t>When the payment gets added in an honest block, the retailer sends you goods.</a:t>
            </a:r>
            <a:br>
              <a:rPr lang="en-US" altLang="zh-CN" dirty="0"/>
            </a:br>
            <a:r>
              <a:rPr lang="en-US" altLang="zh-CN" b="1" dirty="0"/>
              <a:t>4. </a:t>
            </a:r>
            <a:r>
              <a:rPr lang="en-US" altLang="zh-CN" dirty="0"/>
              <a:t>Secretly create a longer chain of blocks which excludes the payment to the retailer, and includes the payment to yourself. </a:t>
            </a:r>
          </a:p>
          <a:p>
            <a:pPr marL="336550" lvl="1" indent="0">
              <a:buNone/>
            </a:pPr>
            <a:r>
              <a:rPr lang="en-US" altLang="zh-CN" b="1" dirty="0" smtClean="0"/>
              <a:t>5</a:t>
            </a:r>
            <a:r>
              <a:rPr lang="en-US" altLang="zh-CN" b="1" dirty="0"/>
              <a:t>. </a:t>
            </a:r>
            <a:r>
              <a:rPr lang="en-US" altLang="zh-CN" dirty="0"/>
              <a:t>Publish the longer chain. If the other nodes are playing by the “longest chain” rule, then they will ignore the honest block with the retailer payment, and continue to build on your longer chain. The honest block is said to be ‘orphaned’ and does not exist to all intents and purposes. </a:t>
            </a:r>
            <a:endParaRPr lang="en-US" altLang="zh-CN" dirty="0" smtClean="0"/>
          </a:p>
          <a:p>
            <a:pPr marL="336550" lvl="1" indent="0">
              <a:buNone/>
            </a:pPr>
            <a:r>
              <a:rPr lang="en-US" altLang="zh-CN" b="1" dirty="0" smtClean="0"/>
              <a:t>6</a:t>
            </a:r>
            <a:r>
              <a:rPr lang="en-US" altLang="zh-CN" b="1" dirty="0"/>
              <a:t>. </a:t>
            </a:r>
            <a:r>
              <a:rPr lang="en-US" altLang="zh-CN" dirty="0"/>
              <a:t>The original payment to the retailer will be deemed invalid by the honest nodes because those </a:t>
            </a:r>
            <a:r>
              <a:rPr lang="en-US" altLang="zh-CN" dirty="0" err="1"/>
              <a:t>bitcoins</a:t>
            </a:r>
            <a:r>
              <a:rPr lang="en-US" altLang="zh-CN" dirty="0"/>
              <a:t> have already been spent (in your longer chain). </a:t>
            </a:r>
          </a:p>
          <a:p>
            <a:pPr lvl="1"/>
            <a:endParaRPr kumimoji="1" lang="zh-CN" altLang="en-US" dirty="0"/>
          </a:p>
        </p:txBody>
      </p:sp>
    </p:spTree>
    <p:extLst>
      <p:ext uri="{BB962C8B-B14F-4D97-AF65-F5344CB8AC3E}">
        <p14:creationId xmlns:p14="http://schemas.microsoft.com/office/powerpoint/2010/main" val="318772868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Double Spend Problem</a:t>
            </a:r>
            <a:endParaRPr kumimoji="1" lang="zh-CN" altLang="en-US" dirty="0"/>
          </a:p>
        </p:txBody>
      </p:sp>
      <p:pic>
        <p:nvPicPr>
          <p:cNvPr id="4" name="内容占位符 3" descr="double_spend.png"/>
          <p:cNvPicPr>
            <a:picLocks noGrp="1" noChangeAspect="1"/>
          </p:cNvPicPr>
          <p:nvPr>
            <p:ph idx="1"/>
          </p:nvPr>
        </p:nvPicPr>
        <p:blipFill>
          <a:blip r:embed="rId2">
            <a:extLst>
              <a:ext uri="{28A0092B-C50C-407E-A947-70E740481C1C}">
                <a14:useLocalDpi xmlns:a14="http://schemas.microsoft.com/office/drawing/2010/main" val="0"/>
              </a:ext>
            </a:extLst>
          </a:blip>
          <a:srcRect l="-52885" r="-52885"/>
          <a:stretch>
            <a:fillRect/>
          </a:stretch>
        </p:blipFill>
        <p:spPr/>
      </p:pic>
    </p:spTree>
    <p:extLst>
      <p:ext uri="{BB962C8B-B14F-4D97-AF65-F5344CB8AC3E}">
        <p14:creationId xmlns:p14="http://schemas.microsoft.com/office/powerpoint/2010/main" val="148135953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Double Spend Problem</a:t>
            </a:r>
            <a:endParaRPr kumimoji="1" lang="zh-CN" altLang="en-US" dirty="0"/>
          </a:p>
        </p:txBody>
      </p:sp>
      <p:sp>
        <p:nvSpPr>
          <p:cNvPr id="3" name="内容占位符 2"/>
          <p:cNvSpPr>
            <a:spLocks noGrp="1"/>
          </p:cNvSpPr>
          <p:nvPr>
            <p:ph idx="1"/>
          </p:nvPr>
        </p:nvSpPr>
        <p:spPr/>
        <p:txBody>
          <a:bodyPr/>
          <a:lstStyle/>
          <a:p>
            <a:r>
              <a:rPr lang="en-US" altLang="zh-CN" dirty="0"/>
              <a:t>Essentially you want to make it hard, or expensive for malicious attackers to add blocks. In </a:t>
            </a:r>
            <a:r>
              <a:rPr lang="en-US" altLang="zh-CN" dirty="0" err="1"/>
              <a:t>bitcoin</a:t>
            </a:r>
            <a:r>
              <a:rPr lang="en-US" altLang="zh-CN" dirty="0"/>
              <a:t>, this is done by making it computationally expensive to add blocks. Computationally expensive means “takes a lot of computer processing power” and translates to financially expensive (as computers need to be bought then run and maintained). </a:t>
            </a:r>
          </a:p>
          <a:p>
            <a:endParaRPr kumimoji="1" lang="zh-CN" altLang="en-US" dirty="0"/>
          </a:p>
        </p:txBody>
      </p:sp>
    </p:spTree>
    <p:extLst>
      <p:ext uri="{BB962C8B-B14F-4D97-AF65-F5344CB8AC3E}">
        <p14:creationId xmlns:p14="http://schemas.microsoft.com/office/powerpoint/2010/main" val="108492276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Double Spend Problem</a:t>
            </a:r>
            <a:endParaRPr kumimoji="1" lang="zh-CN" altLang="en-US" dirty="0"/>
          </a:p>
        </p:txBody>
      </p:sp>
      <p:sp>
        <p:nvSpPr>
          <p:cNvPr id="3" name="内容占位符 2"/>
          <p:cNvSpPr>
            <a:spLocks noGrp="1"/>
          </p:cNvSpPr>
          <p:nvPr>
            <p:ph idx="1"/>
          </p:nvPr>
        </p:nvSpPr>
        <p:spPr/>
        <p:txBody>
          <a:bodyPr/>
          <a:lstStyle/>
          <a:p>
            <a:r>
              <a:rPr lang="en-US" altLang="zh-CN" sz="1600" dirty="0"/>
              <a:t>The computation itself is a guessing game where block-makers need to guess a number, which when crunched with the rest of the block data contents, results in a hash / fingerprint that is smaller than a certain number. That number is related to the ‘difficulty’ of mining which is related to the total network processing power. The more computers joining in to process blocks, the harder it gets, in a self-regulating cycle. </a:t>
            </a:r>
          </a:p>
          <a:p>
            <a:endParaRPr kumimoji="1" lang="zh-CN" altLang="en-US" dirty="0"/>
          </a:p>
        </p:txBody>
      </p:sp>
      <p:pic>
        <p:nvPicPr>
          <p:cNvPr id="4" name="图片 3" descr="proof_of_wor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0351" y="3110934"/>
            <a:ext cx="6454351" cy="3231792"/>
          </a:xfrm>
          <a:prstGeom prst="rect">
            <a:avLst/>
          </a:prstGeom>
        </p:spPr>
      </p:pic>
    </p:spTree>
    <p:extLst>
      <p:ext uri="{BB962C8B-B14F-4D97-AF65-F5344CB8AC3E}">
        <p14:creationId xmlns:p14="http://schemas.microsoft.com/office/powerpoint/2010/main" val="393867057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b="1" dirty="0"/>
              <a:t>INCENTIVES: </a:t>
            </a:r>
            <a:r>
              <a:rPr lang="en-US" altLang="zh-CN" sz="3200" i="1" dirty="0"/>
              <a:t>How do you pay validators</a:t>
            </a:r>
            <a:r>
              <a:rPr lang="en-US" altLang="zh-CN" sz="3200" i="1" dirty="0" smtClean="0"/>
              <a:t>?</a:t>
            </a:r>
            <a:endParaRPr kumimoji="1" lang="zh-CN" altLang="en-US" sz="3200" dirty="0"/>
          </a:p>
        </p:txBody>
      </p:sp>
      <p:sp>
        <p:nvSpPr>
          <p:cNvPr id="3" name="内容占位符 2"/>
          <p:cNvSpPr>
            <a:spLocks noGrp="1"/>
          </p:cNvSpPr>
          <p:nvPr>
            <p:ph idx="1"/>
          </p:nvPr>
        </p:nvSpPr>
        <p:spPr/>
        <p:txBody>
          <a:bodyPr/>
          <a:lstStyle/>
          <a:p>
            <a:r>
              <a:rPr lang="en-US" altLang="zh-CN" sz="2000" dirty="0" smtClean="0"/>
              <a:t>Because of </a:t>
            </a:r>
            <a:r>
              <a:rPr lang="en-US" altLang="zh-CN" sz="2000" dirty="0" err="1" smtClean="0"/>
              <a:t>bitcoin’s</a:t>
            </a:r>
            <a:r>
              <a:rPr lang="en-US" altLang="zh-CN" sz="2000" dirty="0" smtClean="0"/>
              <a:t> ‘public’ structure, it needs a </a:t>
            </a:r>
            <a:r>
              <a:rPr lang="en-US" altLang="zh-CN" sz="2000" dirty="0" err="1" smtClean="0"/>
              <a:t>defence</a:t>
            </a:r>
            <a:r>
              <a:rPr lang="en-US" altLang="zh-CN" sz="2000" dirty="0" smtClean="0"/>
              <a:t> against malicious attackers and so uses “proof of work” to make it computationally difficult to add a block. This has created a cost (equipment and running costs) of mining and therefore a need for </a:t>
            </a:r>
            <a:r>
              <a:rPr lang="en-US" altLang="zh-CN" sz="2000" dirty="0" err="1" smtClean="0"/>
              <a:t>incentivisation</a:t>
            </a:r>
            <a:r>
              <a:rPr lang="en-US" altLang="zh-CN" sz="2000" dirty="0" smtClean="0"/>
              <a:t>. </a:t>
            </a:r>
          </a:p>
          <a:p>
            <a:endParaRPr kumimoji="1" lang="zh-CN" altLang="en-US" dirty="0"/>
          </a:p>
        </p:txBody>
      </p:sp>
      <p:pic>
        <p:nvPicPr>
          <p:cNvPr id="4" name="图片 3" descr="insentivisati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4246" y="2945569"/>
            <a:ext cx="4650023" cy="3647194"/>
          </a:xfrm>
          <a:prstGeom prst="rect">
            <a:avLst/>
          </a:prstGeom>
        </p:spPr>
      </p:pic>
    </p:spTree>
    <p:extLst>
      <p:ext uri="{BB962C8B-B14F-4D97-AF65-F5344CB8AC3E}">
        <p14:creationId xmlns:p14="http://schemas.microsoft.com/office/powerpoint/2010/main" val="48576332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Conclusion</a:t>
            </a:r>
            <a:endParaRPr kumimoji="1" lang="zh-CN" altLang="en-US" dirty="0"/>
          </a:p>
        </p:txBody>
      </p:sp>
      <p:sp>
        <p:nvSpPr>
          <p:cNvPr id="3" name="内容占位符 2"/>
          <p:cNvSpPr>
            <a:spLocks noGrp="1"/>
          </p:cNvSpPr>
          <p:nvPr>
            <p:ph idx="1"/>
          </p:nvPr>
        </p:nvSpPr>
        <p:spPr/>
        <p:txBody>
          <a:bodyPr>
            <a:normAutofit lnSpcReduction="10000"/>
          </a:bodyPr>
          <a:lstStyle/>
          <a:p>
            <a:r>
              <a:rPr lang="en-US" altLang="zh-CN" dirty="0"/>
              <a:t>It is useful to understand </a:t>
            </a:r>
            <a:r>
              <a:rPr lang="en-US" altLang="zh-CN" dirty="0" err="1"/>
              <a:t>blockchains</a:t>
            </a:r>
            <a:r>
              <a:rPr lang="en-US" altLang="zh-CN" dirty="0"/>
              <a:t> in the context of </a:t>
            </a:r>
            <a:r>
              <a:rPr lang="en-US" altLang="zh-CN" dirty="0" err="1"/>
              <a:t>bitcoin</a:t>
            </a:r>
            <a:r>
              <a:rPr lang="en-US" altLang="zh-CN" dirty="0"/>
              <a:t>, but you should not assume that all </a:t>
            </a:r>
            <a:r>
              <a:rPr lang="en-US" altLang="zh-CN" dirty="0" err="1"/>
              <a:t>blockchain</a:t>
            </a:r>
            <a:r>
              <a:rPr lang="en-US" altLang="zh-CN" dirty="0"/>
              <a:t> ecosystems need </a:t>
            </a:r>
            <a:r>
              <a:rPr lang="en-US" altLang="zh-CN" dirty="0" err="1"/>
              <a:t>bitcoin</a:t>
            </a:r>
            <a:r>
              <a:rPr lang="en-US" altLang="zh-CN" dirty="0"/>
              <a:t> mechanisms such as proof of work, longest chain rule, etc. </a:t>
            </a:r>
            <a:r>
              <a:rPr lang="en-US" altLang="zh-CN" dirty="0" err="1"/>
              <a:t>Bitcoin</a:t>
            </a:r>
            <a:r>
              <a:rPr lang="en-US" altLang="zh-CN" dirty="0"/>
              <a:t> is the first attempt at maintaining a </a:t>
            </a:r>
            <a:r>
              <a:rPr lang="en-US" altLang="zh-CN" dirty="0" err="1"/>
              <a:t>decentralised</a:t>
            </a:r>
            <a:r>
              <a:rPr lang="en-US" altLang="zh-CN" dirty="0"/>
              <a:t>, public ledger with no formal control or governance. There are significant challenges involved. </a:t>
            </a:r>
          </a:p>
          <a:p>
            <a:r>
              <a:rPr lang="en-US" altLang="zh-CN" dirty="0"/>
              <a:t>On the other hand, private distributed ledgers and </a:t>
            </a:r>
            <a:r>
              <a:rPr lang="en-US" altLang="zh-CN" dirty="0" err="1"/>
              <a:t>blockchains</a:t>
            </a:r>
            <a:r>
              <a:rPr lang="en-US" altLang="zh-CN" dirty="0"/>
              <a:t> can be deployed to solve other sets of problems. As ever, there are tradeoffs and pros and cons to each solution, and you need to consider these individually for each individual use case. </a:t>
            </a:r>
          </a:p>
          <a:p>
            <a:endParaRPr kumimoji="1" lang="zh-CN" altLang="en-US" dirty="0"/>
          </a:p>
        </p:txBody>
      </p:sp>
    </p:spTree>
    <p:extLst>
      <p:ext uri="{BB962C8B-B14F-4D97-AF65-F5344CB8AC3E}">
        <p14:creationId xmlns:p14="http://schemas.microsoft.com/office/powerpoint/2010/main" val="9155932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Reference</a:t>
            </a:r>
            <a:endParaRPr kumimoji="1" lang="zh-CN" altLang="en-US" dirty="0"/>
          </a:p>
        </p:txBody>
      </p:sp>
      <p:sp>
        <p:nvSpPr>
          <p:cNvPr id="3" name="内容占位符 2"/>
          <p:cNvSpPr>
            <a:spLocks noGrp="1"/>
          </p:cNvSpPr>
          <p:nvPr>
            <p:ph idx="1"/>
          </p:nvPr>
        </p:nvSpPr>
        <p:spPr/>
        <p:txBody>
          <a:bodyPr/>
          <a:lstStyle/>
          <a:p>
            <a:r>
              <a:rPr kumimoji="1" lang="en-US" altLang="zh-CN" dirty="0">
                <a:hlinkClick r:id="rId2"/>
              </a:rPr>
              <a:t>http://scet.berkeley.edu/wp-content/uploads/</a:t>
            </a:r>
            <a:r>
              <a:rPr kumimoji="1" lang="en-US" altLang="zh-CN" dirty="0" smtClean="0">
                <a:hlinkClick r:id="rId2"/>
              </a:rPr>
              <a:t>BlockchainPaper.pdf</a:t>
            </a:r>
            <a:endParaRPr kumimoji="1" lang="en-US" altLang="zh-CN" dirty="0" smtClean="0"/>
          </a:p>
          <a:p>
            <a:r>
              <a:rPr lang="en-US" altLang="zh-CN" dirty="0" err="1"/>
              <a:t>Nakamoto</a:t>
            </a:r>
            <a:r>
              <a:rPr lang="en-US" altLang="zh-CN" dirty="0"/>
              <a:t>, Satoshi. "</a:t>
            </a:r>
            <a:r>
              <a:rPr lang="en-US" altLang="zh-CN" dirty="0" err="1"/>
              <a:t>Bitcoin</a:t>
            </a:r>
            <a:r>
              <a:rPr lang="en-US" altLang="zh-CN" dirty="0"/>
              <a:t>: A peer-to-peer electronic cash system." (2008)</a:t>
            </a:r>
            <a:r>
              <a:rPr lang="en-US" altLang="zh-CN" dirty="0" smtClean="0"/>
              <a:t>.</a:t>
            </a:r>
          </a:p>
          <a:p>
            <a:r>
              <a:rPr kumimoji="1" lang="en-US" altLang="zh-CN" dirty="0">
                <a:hlinkClick r:id="rId3"/>
              </a:rPr>
              <a:t>http://www.slideshare.net/philippecamacho/smart-</a:t>
            </a:r>
            <a:r>
              <a:rPr kumimoji="1" lang="en-US" altLang="zh-CN" dirty="0" smtClean="0">
                <a:hlinkClick r:id="rId3"/>
              </a:rPr>
              <a:t>contracts</a:t>
            </a:r>
            <a:endParaRPr kumimoji="1" lang="en-US" altLang="zh-CN" dirty="0" smtClean="0"/>
          </a:p>
          <a:p>
            <a:r>
              <a:rPr kumimoji="1" lang="en-US" altLang="zh-CN" dirty="0">
                <a:hlinkClick r:id="rId4"/>
              </a:rPr>
              <a:t>http://startupmanagement.org/2014/12/16/the-ultimate-list-of-bitcoin-and-blockchain-white-papers</a:t>
            </a:r>
            <a:r>
              <a:rPr kumimoji="1" lang="en-US" altLang="zh-CN" dirty="0" smtClean="0">
                <a:hlinkClick r:id="rId4"/>
              </a:rPr>
              <a:t>/</a:t>
            </a:r>
            <a:endParaRPr kumimoji="1" lang="en-US" altLang="zh-CN" dirty="0" smtClean="0"/>
          </a:p>
          <a:p>
            <a:r>
              <a:rPr kumimoji="1" lang="en-US" altLang="zh-CN" dirty="0">
                <a:hlinkClick r:id="rId5"/>
              </a:rPr>
              <a:t>https://en.wikipedia.org/wiki/Blockchain_(database</a:t>
            </a:r>
            <a:r>
              <a:rPr kumimoji="1" lang="en-US" altLang="zh-CN" dirty="0" smtClean="0"/>
              <a:t>)</a:t>
            </a:r>
          </a:p>
          <a:p>
            <a:endParaRPr kumimoji="1" lang="zh-CN" altLang="en-US" dirty="0"/>
          </a:p>
        </p:txBody>
      </p:sp>
    </p:spTree>
    <p:extLst>
      <p:ext uri="{BB962C8B-B14F-4D97-AF65-F5344CB8AC3E}">
        <p14:creationId xmlns:p14="http://schemas.microsoft.com/office/powerpoint/2010/main" val="3601084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Background</a:t>
            </a:r>
            <a:endParaRPr kumimoji="1" lang="zh-CN" altLang="en-US" dirty="0"/>
          </a:p>
        </p:txBody>
      </p:sp>
      <p:sp>
        <p:nvSpPr>
          <p:cNvPr id="3" name="内容占位符 2"/>
          <p:cNvSpPr>
            <a:spLocks noGrp="1"/>
          </p:cNvSpPr>
          <p:nvPr>
            <p:ph idx="1"/>
          </p:nvPr>
        </p:nvSpPr>
        <p:spPr/>
        <p:txBody>
          <a:bodyPr/>
          <a:lstStyle/>
          <a:p>
            <a:r>
              <a:rPr kumimoji="1" lang="en-US" altLang="zh-CN" dirty="0" smtClean="0"/>
              <a:t>“</a:t>
            </a:r>
            <a:r>
              <a:rPr kumimoji="1" lang="en-US" altLang="zh-CN" dirty="0" err="1" smtClean="0"/>
              <a:t>Bitcoin</a:t>
            </a:r>
            <a:r>
              <a:rPr kumimoji="1" lang="en-US" altLang="zh-CN" dirty="0" smtClean="0"/>
              <a:t>: A Peer-To-Peer Electronic Cash System”, </a:t>
            </a:r>
            <a:r>
              <a:rPr kumimoji="1" lang="en-US" altLang="zh-CN" dirty="0" smtClean="0"/>
              <a:t>Satoshi </a:t>
            </a:r>
            <a:r>
              <a:rPr kumimoji="1" lang="en-US" altLang="zh-CN" dirty="0" err="1" smtClean="0"/>
              <a:t>Nakamoto</a:t>
            </a:r>
            <a:r>
              <a:rPr kumimoji="1" lang="en-US" altLang="zh-CN" dirty="0" smtClean="0"/>
              <a:t>, 2008</a:t>
            </a:r>
          </a:p>
          <a:p>
            <a:r>
              <a:rPr lang="en-US" altLang="zh-CN" dirty="0"/>
              <a:t>In a recent interview Rain </a:t>
            </a:r>
            <a:r>
              <a:rPr lang="en-US" altLang="zh-CN" dirty="0" err="1"/>
              <a:t>Lohmus</a:t>
            </a:r>
            <a:r>
              <a:rPr lang="en-US" altLang="zh-CN" dirty="0"/>
              <a:t> of Estonia’s LHV bank told that they found </a:t>
            </a:r>
            <a:r>
              <a:rPr lang="en-US" altLang="zh-CN" dirty="0" err="1"/>
              <a:t>Blockchain</a:t>
            </a:r>
            <a:r>
              <a:rPr lang="en-US" altLang="zh-CN" dirty="0"/>
              <a:t> to be the most tested and secure for some banking and finance related applications. </a:t>
            </a:r>
          </a:p>
          <a:p>
            <a:r>
              <a:rPr lang="en-US" altLang="zh-CN" dirty="0"/>
              <a:t>We can envision putting proof of existence of all legal documents, health records, and loyalty payments in the music industry, notary, private securities and marriage licenses in the </a:t>
            </a:r>
            <a:r>
              <a:rPr lang="en-US" altLang="zh-CN" dirty="0" err="1"/>
              <a:t>blockchain</a:t>
            </a:r>
            <a:r>
              <a:rPr lang="en-US" altLang="zh-CN" dirty="0"/>
              <a:t>. </a:t>
            </a:r>
          </a:p>
          <a:p>
            <a:endParaRPr kumimoji="1" lang="zh-CN" altLang="en-US" dirty="0"/>
          </a:p>
        </p:txBody>
      </p:sp>
    </p:spTree>
    <p:extLst>
      <p:ext uri="{BB962C8B-B14F-4D97-AF65-F5344CB8AC3E}">
        <p14:creationId xmlns:p14="http://schemas.microsoft.com/office/powerpoint/2010/main" val="420652207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Outline</a:t>
            </a:r>
            <a:endParaRPr kumimoji="1" lang="zh-CN" altLang="en-US" dirty="0"/>
          </a:p>
        </p:txBody>
      </p:sp>
      <p:sp>
        <p:nvSpPr>
          <p:cNvPr id="3" name="内容占位符 2"/>
          <p:cNvSpPr>
            <a:spLocks noGrp="1"/>
          </p:cNvSpPr>
          <p:nvPr>
            <p:ph idx="1"/>
          </p:nvPr>
        </p:nvSpPr>
        <p:spPr/>
        <p:txBody>
          <a:bodyPr/>
          <a:lstStyle/>
          <a:p>
            <a:r>
              <a:rPr kumimoji="1" lang="en-US" altLang="zh-CN" dirty="0" smtClean="0"/>
              <a:t>History and potential usage of </a:t>
            </a:r>
            <a:r>
              <a:rPr kumimoji="1" lang="en-US" altLang="zh-CN" dirty="0" err="1" smtClean="0"/>
              <a:t>BlockChain</a:t>
            </a:r>
            <a:endParaRPr kumimoji="1" lang="en-US" altLang="zh-CN" dirty="0" smtClean="0"/>
          </a:p>
          <a:p>
            <a:r>
              <a:rPr kumimoji="1" lang="en-US" altLang="zh-CN" dirty="0" smtClean="0"/>
              <a:t>Concept of </a:t>
            </a:r>
            <a:r>
              <a:rPr kumimoji="1" lang="en-US" altLang="zh-CN" dirty="0" err="1" smtClean="0"/>
              <a:t>BlockChain</a:t>
            </a:r>
            <a:endParaRPr kumimoji="1" lang="en-US" altLang="zh-CN" dirty="0" smtClean="0"/>
          </a:p>
          <a:p>
            <a:r>
              <a:rPr kumimoji="1" lang="en-US" altLang="zh-CN" dirty="0" smtClean="0"/>
              <a:t>How </a:t>
            </a:r>
            <a:r>
              <a:rPr kumimoji="1" lang="en-US" altLang="zh-CN" dirty="0" err="1" smtClean="0"/>
              <a:t>BlockChain</a:t>
            </a:r>
            <a:r>
              <a:rPr kumimoji="1" lang="en-US" altLang="zh-CN" dirty="0" smtClean="0"/>
              <a:t> works</a:t>
            </a:r>
          </a:p>
          <a:p>
            <a:r>
              <a:rPr kumimoji="1" lang="en-US" altLang="zh-CN" dirty="0" smtClean="0"/>
              <a:t>Conclusion</a:t>
            </a:r>
          </a:p>
          <a:p>
            <a:endParaRPr kumimoji="1" lang="en-US" altLang="zh-CN" dirty="0" smtClean="0"/>
          </a:p>
          <a:p>
            <a:endParaRPr kumimoji="1" lang="zh-CN" altLang="en-US" dirty="0"/>
          </a:p>
        </p:txBody>
      </p:sp>
    </p:spTree>
    <p:extLst>
      <p:ext uri="{BB962C8B-B14F-4D97-AF65-F5344CB8AC3E}">
        <p14:creationId xmlns:p14="http://schemas.microsoft.com/office/powerpoint/2010/main" val="275361050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What is </a:t>
            </a:r>
            <a:r>
              <a:rPr kumimoji="1" lang="en-US" altLang="zh-CN" dirty="0" err="1" smtClean="0"/>
              <a:t>BlockChain</a:t>
            </a:r>
            <a:endParaRPr kumimoji="1" lang="zh-CN" altLang="en-US" dirty="0"/>
          </a:p>
        </p:txBody>
      </p:sp>
      <p:sp>
        <p:nvSpPr>
          <p:cNvPr id="3" name="内容占位符 2"/>
          <p:cNvSpPr>
            <a:spLocks noGrp="1"/>
          </p:cNvSpPr>
          <p:nvPr>
            <p:ph idx="1"/>
          </p:nvPr>
        </p:nvSpPr>
        <p:spPr/>
        <p:txBody>
          <a:bodyPr/>
          <a:lstStyle/>
          <a:p>
            <a:r>
              <a:rPr lang="en-US" altLang="zh-CN" b="1" dirty="0"/>
              <a:t>A </a:t>
            </a:r>
            <a:r>
              <a:rPr lang="en-US" altLang="zh-CN" b="1" dirty="0" err="1"/>
              <a:t>blockchain</a:t>
            </a:r>
            <a:r>
              <a:rPr lang="en-US" altLang="zh-CN" b="1" dirty="0"/>
              <a:t> is just a file. </a:t>
            </a:r>
            <a:r>
              <a:rPr lang="en-US" altLang="zh-CN" dirty="0"/>
              <a:t>A </a:t>
            </a:r>
            <a:r>
              <a:rPr lang="en-US" altLang="zh-CN" dirty="0" err="1"/>
              <a:t>blockchain</a:t>
            </a:r>
            <a:r>
              <a:rPr lang="en-US" altLang="zh-CN" dirty="0"/>
              <a:t> by itself is just a data structure. That is, how data is logically put together and stored. Other data structures are databases (rows, columns, tables), text files, comma separated values (</a:t>
            </a:r>
            <a:r>
              <a:rPr lang="en-US" altLang="zh-CN" dirty="0" err="1"/>
              <a:t>csv</a:t>
            </a:r>
            <a:r>
              <a:rPr lang="en-US" altLang="zh-CN" dirty="0"/>
              <a:t>), images, lists, and so on. You can think of a </a:t>
            </a:r>
            <a:r>
              <a:rPr lang="en-US" altLang="zh-CN" dirty="0" err="1"/>
              <a:t>blockchain</a:t>
            </a:r>
            <a:r>
              <a:rPr lang="en-US" altLang="zh-CN" dirty="0"/>
              <a:t> competing most closely with a database. </a:t>
            </a:r>
          </a:p>
          <a:p>
            <a:endParaRPr kumimoji="1" lang="zh-CN" altLang="en-US" dirty="0"/>
          </a:p>
        </p:txBody>
      </p:sp>
    </p:spTree>
    <p:extLst>
      <p:ext uri="{BB962C8B-B14F-4D97-AF65-F5344CB8AC3E}">
        <p14:creationId xmlns:p14="http://schemas.microsoft.com/office/powerpoint/2010/main" val="18584311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BlockChain</a:t>
            </a:r>
            <a:r>
              <a:rPr kumimoji="1" lang="en-US" altLang="zh-CN" dirty="0" smtClean="0"/>
              <a:t> </a:t>
            </a:r>
            <a:r>
              <a:rPr kumimoji="1" lang="en-US" altLang="zh-CN" dirty="0" err="1" smtClean="0"/>
              <a:t>v.s</a:t>
            </a:r>
            <a:r>
              <a:rPr kumimoji="1" lang="en-US" altLang="zh-CN" dirty="0" smtClean="0"/>
              <a:t> </a:t>
            </a:r>
            <a:r>
              <a:rPr kumimoji="1" lang="en-US" altLang="zh-CN" dirty="0" err="1" smtClean="0"/>
              <a:t>Bookpage</a:t>
            </a:r>
            <a:endParaRPr kumimoji="1" lang="zh-CN" altLang="en-US" dirty="0"/>
          </a:p>
        </p:txBody>
      </p:sp>
      <p:sp>
        <p:nvSpPr>
          <p:cNvPr id="3" name="内容占位符 2"/>
          <p:cNvSpPr>
            <a:spLocks noGrp="1"/>
          </p:cNvSpPr>
          <p:nvPr>
            <p:ph idx="1"/>
          </p:nvPr>
        </p:nvSpPr>
        <p:spPr/>
        <p:txBody>
          <a:bodyPr/>
          <a:lstStyle/>
          <a:p>
            <a:r>
              <a:rPr lang="en-US" altLang="zh-CN" b="1" dirty="0"/>
              <a:t>Blocks in a chain = pages in a </a:t>
            </a:r>
            <a:r>
              <a:rPr lang="en-US" altLang="zh-CN" b="1" dirty="0" smtClean="0"/>
              <a:t>book. </a:t>
            </a:r>
            <a:r>
              <a:rPr lang="en-US" altLang="zh-CN" dirty="0" smtClean="0"/>
              <a:t>For </a:t>
            </a:r>
            <a:r>
              <a:rPr lang="en-US" altLang="zh-CN" dirty="0"/>
              <a:t>analogy, a book is a chain of pages. Each page in a book contains: </a:t>
            </a:r>
          </a:p>
          <a:p>
            <a:pPr lvl="1"/>
            <a:r>
              <a:rPr lang="en-US" altLang="zh-CN" b="1" dirty="0"/>
              <a:t>The text: </a:t>
            </a:r>
            <a:r>
              <a:rPr lang="en-US" altLang="zh-CN" dirty="0"/>
              <a:t>for example the story. </a:t>
            </a:r>
          </a:p>
          <a:p>
            <a:pPr lvl="1"/>
            <a:r>
              <a:rPr lang="en-US" altLang="zh-CN" b="1" dirty="0" smtClean="0"/>
              <a:t>Information </a:t>
            </a:r>
            <a:r>
              <a:rPr lang="en-US" altLang="zh-CN" b="1" dirty="0"/>
              <a:t>about itself: </a:t>
            </a:r>
            <a:r>
              <a:rPr lang="en-US" altLang="zh-CN" dirty="0"/>
              <a:t>at the top of the page there is usually the title of the book and sometimes the chapter number or title; at the bottom is usually the page number which tells you where you are in the book. This ‘data about data’ is called meta-data. </a:t>
            </a:r>
          </a:p>
          <a:p>
            <a:endParaRPr kumimoji="1" lang="zh-CN" altLang="en-US" dirty="0"/>
          </a:p>
        </p:txBody>
      </p:sp>
      <p:pic>
        <p:nvPicPr>
          <p:cNvPr id="4" name="图片 3" descr="book_blockcha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09" y="4387967"/>
            <a:ext cx="8259842" cy="1812504"/>
          </a:xfrm>
          <a:prstGeom prst="rect">
            <a:avLst/>
          </a:prstGeom>
        </p:spPr>
      </p:pic>
    </p:spTree>
    <p:extLst>
      <p:ext uri="{BB962C8B-B14F-4D97-AF65-F5344CB8AC3E}">
        <p14:creationId xmlns:p14="http://schemas.microsoft.com/office/powerpoint/2010/main" val="65445209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BlockChain</a:t>
            </a:r>
            <a:r>
              <a:rPr kumimoji="1" lang="en-US" altLang="zh-CN" dirty="0"/>
              <a:t> </a:t>
            </a:r>
            <a:r>
              <a:rPr kumimoji="1" lang="en-US" altLang="zh-CN" dirty="0" err="1"/>
              <a:t>v.s</a:t>
            </a:r>
            <a:r>
              <a:rPr kumimoji="1" lang="en-US" altLang="zh-CN" dirty="0"/>
              <a:t> </a:t>
            </a:r>
            <a:r>
              <a:rPr kumimoji="1" lang="en-US" altLang="zh-CN" dirty="0" err="1"/>
              <a:t>Bookpage</a:t>
            </a:r>
            <a:endParaRPr kumimoji="1" lang="zh-CN" altLang="en-US" dirty="0"/>
          </a:p>
        </p:txBody>
      </p:sp>
      <p:sp>
        <p:nvSpPr>
          <p:cNvPr id="3" name="内容占位符 2"/>
          <p:cNvSpPr>
            <a:spLocks noGrp="1"/>
          </p:cNvSpPr>
          <p:nvPr>
            <p:ph idx="1"/>
          </p:nvPr>
        </p:nvSpPr>
        <p:spPr/>
        <p:txBody>
          <a:bodyPr/>
          <a:lstStyle/>
          <a:p>
            <a:r>
              <a:rPr lang="en-US" altLang="zh-CN" dirty="0"/>
              <a:t>Similarly in a </a:t>
            </a:r>
            <a:r>
              <a:rPr lang="en-US" altLang="zh-CN" dirty="0" err="1"/>
              <a:t>blockchain</a:t>
            </a:r>
            <a:r>
              <a:rPr lang="en-US" altLang="zh-CN" dirty="0"/>
              <a:t> block, each block has: </a:t>
            </a:r>
          </a:p>
          <a:p>
            <a:pPr lvl="1"/>
            <a:r>
              <a:rPr lang="en-US" altLang="zh-CN" b="1" dirty="0"/>
              <a:t>The contents </a:t>
            </a:r>
            <a:r>
              <a:rPr lang="en-US" altLang="zh-CN" dirty="0"/>
              <a:t>of the block, for example in </a:t>
            </a:r>
            <a:r>
              <a:rPr lang="en-US" altLang="zh-CN" dirty="0" err="1"/>
              <a:t>bitcoin</a:t>
            </a:r>
            <a:r>
              <a:rPr lang="en-US" altLang="zh-CN" dirty="0"/>
              <a:t> is it the </a:t>
            </a:r>
            <a:r>
              <a:rPr lang="en-US" altLang="zh-CN" dirty="0" err="1"/>
              <a:t>bitcoin</a:t>
            </a:r>
            <a:r>
              <a:rPr lang="en-US" altLang="zh-CN" dirty="0"/>
              <a:t> transactions, and the miner incentive </a:t>
            </a:r>
            <a:r>
              <a:rPr lang="en-US" altLang="zh-CN" dirty="0" smtClean="0"/>
              <a:t>rewards.</a:t>
            </a:r>
          </a:p>
          <a:p>
            <a:pPr lvl="1"/>
            <a:r>
              <a:rPr lang="en-US" altLang="zh-CN" b="1" dirty="0" smtClean="0"/>
              <a:t>A </a:t>
            </a:r>
            <a:r>
              <a:rPr lang="en-US" altLang="zh-CN" b="1" dirty="0"/>
              <a:t>‘header’ </a:t>
            </a:r>
            <a:r>
              <a:rPr lang="en-US" altLang="zh-CN" dirty="0"/>
              <a:t>which contains the data about the block. In </a:t>
            </a:r>
            <a:r>
              <a:rPr lang="en-US" altLang="zh-CN" dirty="0" err="1"/>
              <a:t>bitcoin</a:t>
            </a:r>
            <a:r>
              <a:rPr lang="en-US" altLang="zh-CN" dirty="0"/>
              <a:t>, the header includes some technical information about the block, a reference to the previous block, and a fingerprint (hash) of the data contained in this block, among other things. This hash is important for ordering. </a:t>
            </a:r>
          </a:p>
          <a:p>
            <a:endParaRPr kumimoji="1" lang="zh-CN" altLang="en-US" dirty="0"/>
          </a:p>
        </p:txBody>
      </p:sp>
      <p:pic>
        <p:nvPicPr>
          <p:cNvPr id="4" name="图片 3" descr="book_blockcha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09" y="4918442"/>
            <a:ext cx="8259842" cy="1812504"/>
          </a:xfrm>
          <a:prstGeom prst="rect">
            <a:avLst/>
          </a:prstGeom>
        </p:spPr>
      </p:pic>
    </p:spTree>
    <p:extLst>
      <p:ext uri="{BB962C8B-B14F-4D97-AF65-F5344CB8AC3E}">
        <p14:creationId xmlns:p14="http://schemas.microsoft.com/office/powerpoint/2010/main" val="184591329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BlockChain</a:t>
            </a:r>
            <a:r>
              <a:rPr kumimoji="1" lang="en-US" altLang="zh-CN" dirty="0"/>
              <a:t> </a:t>
            </a:r>
            <a:r>
              <a:rPr kumimoji="1" lang="en-US" altLang="zh-CN" dirty="0" err="1"/>
              <a:t>v.s</a:t>
            </a:r>
            <a:r>
              <a:rPr kumimoji="1" lang="en-US" altLang="zh-CN" dirty="0"/>
              <a:t> </a:t>
            </a:r>
            <a:r>
              <a:rPr kumimoji="1" lang="en-US" altLang="zh-CN" dirty="0" err="1"/>
              <a:t>Bookpage</a:t>
            </a:r>
            <a:endParaRPr kumimoji="1" lang="zh-CN" altLang="en-US" dirty="0"/>
          </a:p>
        </p:txBody>
      </p:sp>
      <p:sp>
        <p:nvSpPr>
          <p:cNvPr id="3" name="内容占位符 2"/>
          <p:cNvSpPr>
            <a:spLocks noGrp="1"/>
          </p:cNvSpPr>
          <p:nvPr>
            <p:ph idx="1"/>
          </p:nvPr>
        </p:nvSpPr>
        <p:spPr/>
        <p:txBody>
          <a:bodyPr>
            <a:normAutofit lnSpcReduction="10000"/>
          </a:bodyPr>
          <a:lstStyle/>
          <a:p>
            <a:pPr lvl="1"/>
            <a:r>
              <a:rPr lang="en-US" altLang="zh-CN" b="1" dirty="0"/>
              <a:t>Block ordering in a </a:t>
            </a:r>
            <a:r>
              <a:rPr lang="en-US" altLang="zh-CN" b="1" dirty="0" err="1" smtClean="0"/>
              <a:t>blockchain</a:t>
            </a:r>
            <a:r>
              <a:rPr lang="en-US" altLang="zh-CN" b="1" dirty="0" smtClean="0"/>
              <a:t>. </a:t>
            </a:r>
          </a:p>
          <a:p>
            <a:pPr lvl="2"/>
            <a:r>
              <a:rPr lang="en-US" altLang="zh-CN" b="1" dirty="0" smtClean="0"/>
              <a:t>Page by page. </a:t>
            </a:r>
            <a:r>
              <a:rPr lang="en-US" altLang="zh-CN" dirty="0"/>
              <a:t>With books, predictable page numbers make it easy to know the order of the pages. If you ripped out all the pages and shuffled them, it would be easy to put them back into the correct order where the story makes sense. </a:t>
            </a:r>
          </a:p>
          <a:p>
            <a:pPr lvl="2"/>
            <a:r>
              <a:rPr lang="en-US" altLang="zh-CN" b="1" dirty="0" smtClean="0"/>
              <a:t>Block </a:t>
            </a:r>
            <a:r>
              <a:rPr lang="en-US" altLang="zh-CN" b="1" dirty="0"/>
              <a:t>by block. </a:t>
            </a:r>
            <a:r>
              <a:rPr lang="en-US" altLang="zh-CN" dirty="0"/>
              <a:t>With </a:t>
            </a:r>
            <a:r>
              <a:rPr lang="en-US" altLang="zh-CN" dirty="0" err="1"/>
              <a:t>blockchains</a:t>
            </a:r>
            <a:r>
              <a:rPr lang="en-US" altLang="zh-CN" dirty="0"/>
              <a:t>, each block references the previous block, not by ‘block number’, but by the block’s fingerprint, which is cleverer than a page number because the fingerprint itself is determined by the contents of the block. </a:t>
            </a:r>
            <a:endParaRPr lang="en-US" altLang="zh-CN" dirty="0" smtClean="0"/>
          </a:p>
          <a:p>
            <a:pPr lvl="3"/>
            <a:r>
              <a:rPr lang="en-US" altLang="zh-CN" dirty="0" smtClean="0"/>
              <a:t>Fingerprint or Digital signature: </a:t>
            </a:r>
          </a:p>
          <a:p>
            <a:pPr lvl="4"/>
            <a:r>
              <a:rPr lang="en-US" altLang="zh-CN" dirty="0" smtClean="0"/>
              <a:t>private key of sender + public key from receiver + transaction message </a:t>
            </a:r>
          </a:p>
          <a:p>
            <a:pPr lvl="4"/>
            <a:r>
              <a:rPr lang="en-US" altLang="zh-CN" dirty="0" smtClean="0"/>
              <a:t>By using hash function</a:t>
            </a:r>
            <a:endParaRPr lang="en-US" altLang="zh-CN" dirty="0"/>
          </a:p>
          <a:p>
            <a:endParaRPr kumimoji="1" lang="zh-CN" altLang="en-US" dirty="0"/>
          </a:p>
        </p:txBody>
      </p:sp>
    </p:spTree>
    <p:extLst>
      <p:ext uri="{BB962C8B-B14F-4D97-AF65-F5344CB8AC3E}">
        <p14:creationId xmlns:p14="http://schemas.microsoft.com/office/powerpoint/2010/main" val="179674790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How </a:t>
            </a:r>
            <a:r>
              <a:rPr kumimoji="1" lang="en-US" altLang="zh-CN" dirty="0" err="1" smtClean="0"/>
              <a:t>BlockChain</a:t>
            </a:r>
            <a:r>
              <a:rPr kumimoji="1" lang="en-US" altLang="zh-CN" dirty="0" smtClean="0"/>
              <a:t> works?</a:t>
            </a:r>
            <a:endParaRPr kumimoji="1" lang="zh-CN" altLang="en-US" dirty="0"/>
          </a:p>
        </p:txBody>
      </p:sp>
      <p:pic>
        <p:nvPicPr>
          <p:cNvPr id="4" name="内容占位符 3" descr="how_blockchain_works.png"/>
          <p:cNvPicPr>
            <a:picLocks noGrp="1" noChangeAspect="1"/>
          </p:cNvPicPr>
          <p:nvPr>
            <p:ph idx="1"/>
          </p:nvPr>
        </p:nvPicPr>
        <p:blipFill>
          <a:blip r:embed="rId2" cstate="print">
            <a:extLst>
              <a:ext uri="{28A0092B-C50C-407E-A947-70E740481C1C}">
                <a14:useLocalDpi xmlns:a14="http://schemas.microsoft.com/office/drawing/2010/main" val="0"/>
              </a:ext>
            </a:extLst>
          </a:blip>
          <a:srcRect l="-29780" r="-29780"/>
          <a:stretch>
            <a:fillRect/>
          </a:stretch>
        </p:blipFill>
        <p:spPr/>
      </p:pic>
    </p:spTree>
    <p:extLst>
      <p:ext uri="{BB962C8B-B14F-4D97-AF65-F5344CB8AC3E}">
        <p14:creationId xmlns:p14="http://schemas.microsoft.com/office/powerpoint/2010/main" val="2259138727"/>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Office 经典">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微风.thmx</Template>
  <TotalTime>978</TotalTime>
  <Words>2448</Words>
  <Application>Microsoft Macintosh PowerPoint</Application>
  <PresentationFormat>全屏显示(4:3)</PresentationFormat>
  <Paragraphs>119</Paragraphs>
  <Slides>27</Slides>
  <Notes>9</Notes>
  <HiddenSlides>0</HiddenSlides>
  <MMClips>0</MMClips>
  <ScaleCrop>false</ScaleCrop>
  <HeadingPairs>
    <vt:vector size="4" baseType="variant">
      <vt:variant>
        <vt:lpstr>主题</vt:lpstr>
      </vt:variant>
      <vt:variant>
        <vt:i4>1</vt:i4>
      </vt:variant>
      <vt:variant>
        <vt:lpstr>幻灯片标题</vt:lpstr>
      </vt:variant>
      <vt:variant>
        <vt:i4>27</vt:i4>
      </vt:variant>
    </vt:vector>
  </HeadingPairs>
  <TitlesOfParts>
    <vt:vector size="28" baseType="lpstr">
      <vt:lpstr>Breeze</vt:lpstr>
      <vt:lpstr>BlockChain Technology</vt:lpstr>
      <vt:lpstr>Third-party Involved System</vt:lpstr>
      <vt:lpstr>Background</vt:lpstr>
      <vt:lpstr>Outline</vt:lpstr>
      <vt:lpstr>What is BlockChain</vt:lpstr>
      <vt:lpstr>BlockChain v.s Bookpage</vt:lpstr>
      <vt:lpstr>BlockChain v.s Bookpage</vt:lpstr>
      <vt:lpstr>BlockChain v.s Bookpage</vt:lpstr>
      <vt:lpstr>How BlockChain works?</vt:lpstr>
      <vt:lpstr>Data Storage View</vt:lpstr>
      <vt:lpstr>Data Distribution</vt:lpstr>
      <vt:lpstr>The problems with Peer-to-Peer </vt:lpstr>
      <vt:lpstr>Conflict Resolution</vt:lpstr>
      <vt:lpstr>Conflict Resolution</vt:lpstr>
      <vt:lpstr>Conflict Resolution</vt:lpstr>
      <vt:lpstr>Conflict Resolution</vt:lpstr>
      <vt:lpstr>Upgrades: How to change rules</vt:lpstr>
      <vt:lpstr>Control who can write to data</vt:lpstr>
      <vt:lpstr>How to make it harder for hacker?</vt:lpstr>
      <vt:lpstr>How to make it harder for hacker?</vt:lpstr>
      <vt:lpstr>Double Spend Problem</vt:lpstr>
      <vt:lpstr>Double Spend Problem</vt:lpstr>
      <vt:lpstr>Double Spend Problem</vt:lpstr>
      <vt:lpstr>Double Spend Problem</vt:lpstr>
      <vt:lpstr>INCENTIVES: How do you pay validators?</vt:lpstr>
      <vt:lpstr>Conclusion</vt:lpstr>
      <vt:lpstr>Reference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 Technology</dc:title>
  <dc:creator>Li</dc:creator>
  <cp:lastModifiedBy>Li</cp:lastModifiedBy>
  <cp:revision>51</cp:revision>
  <dcterms:created xsi:type="dcterms:W3CDTF">2016-12-14T08:58:12Z</dcterms:created>
  <dcterms:modified xsi:type="dcterms:W3CDTF">2016-12-16T10:20:34Z</dcterms:modified>
</cp:coreProperties>
</file>